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7" r:id="rId3"/>
    <p:sldId id="259" r:id="rId4"/>
    <p:sldId id="258" r:id="rId5"/>
    <p:sldId id="260" r:id="rId6"/>
    <p:sldId id="261" r:id="rId7"/>
    <p:sldId id="263" r:id="rId8"/>
    <p:sldId id="264" r:id="rId9"/>
    <p:sldId id="265" r:id="rId10"/>
    <p:sldId id="266" r:id="rId11"/>
    <p:sldId id="268" r:id="rId12"/>
    <p:sldId id="269" r:id="rId13"/>
    <p:sldId id="267" r:id="rId14"/>
    <p:sldId id="270"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2777820-8443-4F78-AE0A-DDE6F051F920}" type="datetimeFigureOut">
              <a:rPr lang="en-US" smtClean="0"/>
              <a:t>1/20/2025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B581B3D-4BFB-4748-856A-7C27AACCFE22}" type="slidenum">
              <a:rPr lang="en-US" smtClean="0"/>
              <a:t>‹#›</a:t>
            </a:fld>
            <a:endParaRPr lang="en-US"/>
          </a:p>
        </p:txBody>
      </p:sp>
    </p:spTree>
    <p:extLst>
      <p:ext uri="{BB962C8B-B14F-4D97-AF65-F5344CB8AC3E}">
        <p14:creationId xmlns:p14="http://schemas.microsoft.com/office/powerpoint/2010/main" val="108581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a:t>
            </a:fld>
            <a:endParaRPr lang="en-US"/>
          </a:p>
        </p:txBody>
      </p:sp>
    </p:spTree>
    <p:extLst>
      <p:ext uri="{BB962C8B-B14F-4D97-AF65-F5344CB8AC3E}">
        <p14:creationId xmlns:p14="http://schemas.microsoft.com/office/powerpoint/2010/main" val="1202444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10</a:t>
            </a:fld>
            <a:endParaRPr lang="en-US"/>
          </a:p>
        </p:txBody>
      </p:sp>
    </p:spTree>
    <p:extLst>
      <p:ext uri="{BB962C8B-B14F-4D97-AF65-F5344CB8AC3E}">
        <p14:creationId xmlns:p14="http://schemas.microsoft.com/office/powerpoint/2010/main" val="3570811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11</a:t>
            </a:fld>
            <a:endParaRPr lang="en-US"/>
          </a:p>
        </p:txBody>
      </p:sp>
    </p:spTree>
    <p:extLst>
      <p:ext uri="{BB962C8B-B14F-4D97-AF65-F5344CB8AC3E}">
        <p14:creationId xmlns:p14="http://schemas.microsoft.com/office/powerpoint/2010/main" val="2417477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12</a:t>
            </a:fld>
            <a:endParaRPr lang="en-US"/>
          </a:p>
        </p:txBody>
      </p:sp>
    </p:spTree>
    <p:extLst>
      <p:ext uri="{BB962C8B-B14F-4D97-AF65-F5344CB8AC3E}">
        <p14:creationId xmlns:p14="http://schemas.microsoft.com/office/powerpoint/2010/main" val="966455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13</a:t>
            </a:fld>
            <a:endParaRPr lang="en-US"/>
          </a:p>
        </p:txBody>
      </p:sp>
    </p:spTree>
    <p:extLst>
      <p:ext uri="{BB962C8B-B14F-4D97-AF65-F5344CB8AC3E}">
        <p14:creationId xmlns:p14="http://schemas.microsoft.com/office/powerpoint/2010/main" val="3708858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14</a:t>
            </a:fld>
            <a:endParaRPr lang="en-US"/>
          </a:p>
        </p:txBody>
      </p:sp>
    </p:spTree>
    <p:extLst>
      <p:ext uri="{BB962C8B-B14F-4D97-AF65-F5344CB8AC3E}">
        <p14:creationId xmlns:p14="http://schemas.microsoft.com/office/powerpoint/2010/main" val="904454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2</a:t>
            </a:fld>
            <a:endParaRPr lang="en-US"/>
          </a:p>
        </p:txBody>
      </p:sp>
    </p:spTree>
    <p:extLst>
      <p:ext uri="{BB962C8B-B14F-4D97-AF65-F5344CB8AC3E}">
        <p14:creationId xmlns:p14="http://schemas.microsoft.com/office/powerpoint/2010/main" val="1873857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3</a:t>
            </a:fld>
            <a:endParaRPr lang="en-US"/>
          </a:p>
        </p:txBody>
      </p:sp>
    </p:spTree>
    <p:extLst>
      <p:ext uri="{BB962C8B-B14F-4D97-AF65-F5344CB8AC3E}">
        <p14:creationId xmlns:p14="http://schemas.microsoft.com/office/powerpoint/2010/main" val="284744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4</a:t>
            </a:fld>
            <a:endParaRPr lang="en-US"/>
          </a:p>
        </p:txBody>
      </p:sp>
    </p:spTree>
    <p:extLst>
      <p:ext uri="{BB962C8B-B14F-4D97-AF65-F5344CB8AC3E}">
        <p14:creationId xmlns:p14="http://schemas.microsoft.com/office/powerpoint/2010/main" val="1925855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5</a:t>
            </a:fld>
            <a:endParaRPr lang="en-US"/>
          </a:p>
        </p:txBody>
      </p:sp>
    </p:spTree>
    <p:extLst>
      <p:ext uri="{BB962C8B-B14F-4D97-AF65-F5344CB8AC3E}">
        <p14:creationId xmlns:p14="http://schemas.microsoft.com/office/powerpoint/2010/main" val="4224261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6</a:t>
            </a:fld>
            <a:endParaRPr lang="en-US"/>
          </a:p>
        </p:txBody>
      </p:sp>
    </p:spTree>
    <p:extLst>
      <p:ext uri="{BB962C8B-B14F-4D97-AF65-F5344CB8AC3E}">
        <p14:creationId xmlns:p14="http://schemas.microsoft.com/office/powerpoint/2010/main" val="58561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7</a:t>
            </a:fld>
            <a:endParaRPr lang="en-US"/>
          </a:p>
        </p:txBody>
      </p:sp>
    </p:spTree>
    <p:extLst>
      <p:ext uri="{BB962C8B-B14F-4D97-AF65-F5344CB8AC3E}">
        <p14:creationId xmlns:p14="http://schemas.microsoft.com/office/powerpoint/2010/main" val="2614517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8</a:t>
            </a:fld>
            <a:endParaRPr lang="en-US"/>
          </a:p>
        </p:txBody>
      </p:sp>
    </p:spTree>
    <p:extLst>
      <p:ext uri="{BB962C8B-B14F-4D97-AF65-F5344CB8AC3E}">
        <p14:creationId xmlns:p14="http://schemas.microsoft.com/office/powerpoint/2010/main" val="2278927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581B3D-4BFB-4748-856A-7C27AACCFE22}" type="slidenum">
              <a:rPr lang="en-US" smtClean="0"/>
              <a:t>9</a:t>
            </a:fld>
            <a:endParaRPr lang="en-US"/>
          </a:p>
        </p:txBody>
      </p:sp>
    </p:spTree>
    <p:extLst>
      <p:ext uri="{BB962C8B-B14F-4D97-AF65-F5344CB8AC3E}">
        <p14:creationId xmlns:p14="http://schemas.microsoft.com/office/powerpoint/2010/main" val="1041145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1/20/2025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1/20/2025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tmp"/><Relationship Id="rId4" Type="http://schemas.openxmlformats.org/officeDocument/2006/relationships/image" Target="../media/image3.tm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Outagamie County Local Court Rules</a:t>
            </a:r>
            <a:br>
              <a:rPr lang="en-US" sz="4400" dirty="0" smtClean="0"/>
            </a:br>
            <a:r>
              <a:rPr lang="en-US" sz="2400" dirty="0" smtClean="0"/>
              <a:t>Procedure to Waive Annual Accounting Requirements</a:t>
            </a:r>
            <a:endParaRPr lang="en-US" sz="2400" dirty="0"/>
          </a:p>
        </p:txBody>
      </p:sp>
      <p:sp>
        <p:nvSpPr>
          <p:cNvPr id="3" name="Subtitle 2"/>
          <p:cNvSpPr>
            <a:spLocks noGrp="1"/>
          </p:cNvSpPr>
          <p:nvPr>
            <p:ph type="subTitle" idx="1"/>
          </p:nvPr>
        </p:nvSpPr>
        <p:spPr/>
        <p:txBody>
          <a:bodyPr/>
          <a:lstStyle/>
          <a:p>
            <a:r>
              <a:rPr lang="en-US" dirty="0" smtClean="0"/>
              <a:t>Brent Haroldson – Outagamie County Register in Probate</a:t>
            </a:r>
            <a:endParaRPr lang="en-US" dirty="0"/>
          </a:p>
        </p:txBody>
      </p:sp>
    </p:spTree>
    <p:extLst>
      <p:ext uri="{BB962C8B-B14F-4D97-AF65-F5344CB8AC3E}">
        <p14:creationId xmlns:p14="http://schemas.microsoft.com/office/powerpoint/2010/main" val="211392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Outagamie County Local Rule (7)(d)</a:t>
            </a:r>
            <a:endParaRPr lang="en-US" dirty="0"/>
          </a:p>
        </p:txBody>
      </p:sp>
      <p:sp>
        <p:nvSpPr>
          <p:cNvPr id="3" name="Content Placeholder 2"/>
          <p:cNvSpPr>
            <a:spLocks noGrp="1"/>
          </p:cNvSpPr>
          <p:nvPr>
            <p:ph idx="1"/>
          </p:nvPr>
        </p:nvSpPr>
        <p:spPr/>
        <p:txBody>
          <a:bodyPr/>
          <a:lstStyle/>
          <a:p>
            <a:pPr marL="0" indent="0">
              <a:buNone/>
            </a:pPr>
            <a:endParaRPr lang="en-US" dirty="0"/>
          </a:p>
          <a:p>
            <a:pPr lvl="0">
              <a:buAutoNum type="alphaLcPeriod" startAt="4"/>
            </a:pPr>
            <a:r>
              <a:rPr lang="en-US" dirty="0" smtClean="0"/>
              <a:t>The </a:t>
            </a:r>
            <a:r>
              <a:rPr lang="en-US" dirty="0"/>
              <a:t>Court shall have the discretion to deny any waiver it deems inappropriate for </a:t>
            </a:r>
            <a:r>
              <a:rPr lang="en-US" dirty="0" smtClean="0"/>
              <a:t>any reason.</a:t>
            </a:r>
          </a:p>
          <a:p>
            <a:r>
              <a:rPr lang="en-US" dirty="0" smtClean="0"/>
              <a:t>When will this discretion be exercised?</a:t>
            </a:r>
          </a:p>
          <a:p>
            <a:pPr lvl="1"/>
            <a:r>
              <a:rPr lang="en-US" dirty="0" smtClean="0"/>
              <a:t>Whenever there is concern that the ward’s assets are being mishandled or when there is concern that local court rules and/or state statutes are not being followed.</a:t>
            </a:r>
          </a:p>
          <a:p>
            <a:pPr lvl="2"/>
            <a:r>
              <a:rPr lang="en-US" dirty="0" smtClean="0"/>
              <a:t>Guardian was directed to complete or submit paperwork and the probate office did not receive a response.</a:t>
            </a:r>
          </a:p>
          <a:p>
            <a:pPr lvl="2"/>
            <a:r>
              <a:rPr lang="en-US" dirty="0" smtClean="0"/>
              <a:t>Third party notifies court of concerns about the guardian’s management of assets.</a:t>
            </a:r>
          </a:p>
          <a:p>
            <a:pPr lvl="2"/>
            <a:r>
              <a:rPr lang="en-US" dirty="0" smtClean="0"/>
              <a:t>History of noncompliance with local court rules (i.e. cash withdrawals and conducting transactions without required court approval)</a:t>
            </a:r>
          </a:p>
          <a:p>
            <a:pPr lvl="1"/>
            <a:endParaRPr lang="en-US" dirty="0"/>
          </a:p>
          <a:p>
            <a:endParaRPr lang="en-US" dirty="0"/>
          </a:p>
        </p:txBody>
      </p:sp>
    </p:spTree>
    <p:extLst>
      <p:ext uri="{BB962C8B-B14F-4D97-AF65-F5344CB8AC3E}">
        <p14:creationId xmlns:p14="http://schemas.microsoft.com/office/powerpoint/2010/main" val="3302754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Wispact</a:t>
            </a:r>
            <a:r>
              <a:rPr lang="en-US" dirty="0" smtClean="0"/>
              <a:t> Trust vs. ABLE Account</a:t>
            </a:r>
            <a:endParaRPr lang="en-US" dirty="0"/>
          </a:p>
        </p:txBody>
      </p:sp>
      <p:sp>
        <p:nvSpPr>
          <p:cNvPr id="3" name="Content Placeholder 2"/>
          <p:cNvSpPr>
            <a:spLocks noGrp="1"/>
          </p:cNvSpPr>
          <p:nvPr>
            <p:ph idx="1"/>
          </p:nvPr>
        </p:nvSpPr>
        <p:spPr/>
        <p:txBody>
          <a:bodyPr/>
          <a:lstStyle/>
          <a:p>
            <a:r>
              <a:rPr lang="en-US" dirty="0" err="1" smtClean="0"/>
              <a:t>Wispact</a:t>
            </a:r>
            <a:r>
              <a:rPr lang="en-US" dirty="0" smtClean="0"/>
              <a:t> Trusts are special needs trusts.  Court authorization is required to use the ward’s assets to fund the trust, but once created, a ward is a beneficiary of the trust and does not own the account.  </a:t>
            </a:r>
          </a:p>
          <a:p>
            <a:r>
              <a:rPr lang="en-US" dirty="0" smtClean="0"/>
              <a:t>ABLE accounts assign a “designated beneficiary”, which would be the individual under guardianship, but the designated beneficiary is also the account owner.</a:t>
            </a:r>
          </a:p>
          <a:p>
            <a:pPr lvl="1"/>
            <a:r>
              <a:rPr lang="en-US" dirty="0" smtClean="0"/>
              <a:t>A power of attorney, parent, or guardian may be allowed signature authority over the account, but ownership remains with the “designated beneficiary”</a:t>
            </a:r>
            <a:endParaRPr lang="en-US" dirty="0"/>
          </a:p>
        </p:txBody>
      </p:sp>
    </p:spTree>
    <p:extLst>
      <p:ext uri="{BB962C8B-B14F-4D97-AF65-F5344CB8AC3E}">
        <p14:creationId xmlns:p14="http://schemas.microsoft.com/office/powerpoint/2010/main" val="2243834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Burial Trust vs. Life Insurance</a:t>
            </a:r>
            <a:endParaRPr lang="en-US" dirty="0"/>
          </a:p>
        </p:txBody>
      </p:sp>
      <p:sp>
        <p:nvSpPr>
          <p:cNvPr id="3" name="Content Placeholder 2"/>
          <p:cNvSpPr>
            <a:spLocks noGrp="1"/>
          </p:cNvSpPr>
          <p:nvPr>
            <p:ph idx="1"/>
          </p:nvPr>
        </p:nvSpPr>
        <p:spPr/>
        <p:txBody>
          <a:bodyPr/>
          <a:lstStyle/>
          <a:p>
            <a:r>
              <a:rPr lang="en-US" dirty="0" smtClean="0"/>
              <a:t>Burial Trusts are exempt from asset limits, but life insurance policies are not.</a:t>
            </a:r>
          </a:p>
          <a:p>
            <a:r>
              <a:rPr lang="en-US" dirty="0" smtClean="0"/>
              <a:t>Some ward’s own life insurance policies intended to be used for burial expenses, but because the life insurance proceeds paid out in the future are specifically designated for that purpose, the value of a life insurance policy does factor in to the $2,000.00 threshold.</a:t>
            </a:r>
            <a:endParaRPr lang="en-US" dirty="0"/>
          </a:p>
        </p:txBody>
      </p:sp>
    </p:spTree>
    <p:extLst>
      <p:ext uri="{BB962C8B-B14F-4D97-AF65-F5344CB8AC3E}">
        <p14:creationId xmlns:p14="http://schemas.microsoft.com/office/powerpoint/2010/main" val="3103145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to Remember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Waiver requests must be submitted for </a:t>
            </a:r>
            <a:r>
              <a:rPr lang="en-US" u="sng" dirty="0" smtClean="0"/>
              <a:t>every</a:t>
            </a:r>
            <a:r>
              <a:rPr lang="en-US" dirty="0"/>
              <a:t> </a:t>
            </a:r>
            <a:r>
              <a:rPr lang="en-US" dirty="0" smtClean="0"/>
              <a:t>accounting year.  A waiver granted this year does not waive accounting for future years.</a:t>
            </a:r>
          </a:p>
          <a:p>
            <a:r>
              <a:rPr lang="en-US" dirty="0" smtClean="0"/>
              <a:t>DO NOT withhold assets from a ward’s account to stay under income or asset thresholds in order to obtain a waiver. </a:t>
            </a:r>
          </a:p>
          <a:p>
            <a:r>
              <a:rPr lang="en-US" dirty="0" smtClean="0"/>
              <a:t>If a waiver is granted, or if you anticipate your ward will be eligible for a waiver, it is not an excuse to maintain poor records.</a:t>
            </a:r>
          </a:p>
          <a:p>
            <a:pPr lvl="1"/>
            <a:r>
              <a:rPr lang="en-US" dirty="0" smtClean="0"/>
              <a:t>Outagamie County Local Rule 8 sets forth audit procedures.</a:t>
            </a:r>
          </a:p>
          <a:p>
            <a:pPr lvl="1"/>
            <a:r>
              <a:rPr lang="en-US" dirty="0" smtClean="0"/>
              <a:t>Guardian must maintain records for 7 years.</a:t>
            </a:r>
          </a:p>
          <a:p>
            <a:pPr lvl="1"/>
            <a:r>
              <a:rPr lang="en-US" dirty="0" smtClean="0"/>
              <a:t>Probate office has the authority to request bank statements, receipts, and copies of canceled check associated with any prior accounting year, even if a waiver was granted.</a:t>
            </a:r>
          </a:p>
          <a:p>
            <a:r>
              <a:rPr lang="en-US" dirty="0" smtClean="0"/>
              <a:t>If you are granted a waiver, or if you anticipate your ward will be eligible for a waiver, the guardian is still subject to the local rules regarding the management of a wards assets.</a:t>
            </a:r>
          </a:p>
          <a:p>
            <a:pPr lvl="1"/>
            <a:r>
              <a:rPr lang="en-US" dirty="0" smtClean="0"/>
              <a:t>i.e. purchases over $500, no cash transactions, no reimbursement without court approval, no gifting without court approval, mileage rules, etc.  </a:t>
            </a:r>
            <a:endParaRPr lang="en-US" dirty="0"/>
          </a:p>
        </p:txBody>
      </p:sp>
    </p:spTree>
    <p:extLst>
      <p:ext uri="{BB962C8B-B14F-4D97-AF65-F5344CB8AC3E}">
        <p14:creationId xmlns:p14="http://schemas.microsoft.com/office/powerpoint/2010/main" val="3478254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Rule Changes to Keep in Mind</a:t>
            </a:r>
            <a:endParaRPr lang="en-US" dirty="0"/>
          </a:p>
        </p:txBody>
      </p:sp>
      <p:sp>
        <p:nvSpPr>
          <p:cNvPr id="3" name="Content Placeholder 2"/>
          <p:cNvSpPr>
            <a:spLocks noGrp="1"/>
          </p:cNvSpPr>
          <p:nvPr>
            <p:ph idx="1"/>
          </p:nvPr>
        </p:nvSpPr>
        <p:spPr/>
        <p:txBody>
          <a:bodyPr/>
          <a:lstStyle/>
          <a:p>
            <a:r>
              <a:rPr lang="en-US" dirty="0" smtClean="0"/>
              <a:t>Local Rules no longer require you to update your credit report every four years.</a:t>
            </a:r>
          </a:p>
          <a:p>
            <a:r>
              <a:rPr lang="en-US" dirty="0" smtClean="0"/>
              <a:t>Local Rules permit guardians to petition the court for guardianship fees.</a:t>
            </a:r>
          </a:p>
          <a:p>
            <a:r>
              <a:rPr lang="en-US" dirty="0" smtClean="0"/>
              <a:t>Local Rules now prohibit granting extensions on accounting deadlines.</a:t>
            </a:r>
          </a:p>
          <a:p>
            <a:r>
              <a:rPr lang="en-US" dirty="0" smtClean="0"/>
              <a:t>Local Rules require the signature of all co-guardians even if the letters of guardianship permit co-guardians to act independently.</a:t>
            </a:r>
          </a:p>
          <a:p>
            <a:r>
              <a:rPr lang="en-US" dirty="0"/>
              <a:t>Expenses incurred from assets </a:t>
            </a:r>
            <a:r>
              <a:rPr lang="en-US" dirty="0" smtClean="0"/>
              <a:t>held </a:t>
            </a:r>
            <a:r>
              <a:rPr lang="en-US" dirty="0"/>
              <a:t>in a </a:t>
            </a:r>
            <a:r>
              <a:rPr lang="en-US" dirty="0" err="1"/>
              <a:t>Wispact</a:t>
            </a:r>
            <a:r>
              <a:rPr lang="en-US" dirty="0"/>
              <a:t> Trust that exceed $500 no longer requires prior court approval</a:t>
            </a:r>
            <a:r>
              <a:rPr lang="en-US" dirty="0" smtClean="0"/>
              <a:t>.</a:t>
            </a:r>
            <a:endParaRPr lang="en-US" dirty="0"/>
          </a:p>
        </p:txBody>
      </p:sp>
    </p:spTree>
    <p:extLst>
      <p:ext uri="{BB962C8B-B14F-4D97-AF65-F5344CB8AC3E}">
        <p14:creationId xmlns:p14="http://schemas.microsoft.com/office/powerpoint/2010/main" val="3153475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Outagamie County Local Rule 7(a)</a:t>
            </a:r>
            <a:br>
              <a:rPr lang="en-US" dirty="0" smtClean="0"/>
            </a:br>
            <a:r>
              <a:rPr lang="en-US" sz="1400" dirty="0" smtClean="0"/>
              <a:t>Criteria that </a:t>
            </a:r>
            <a:r>
              <a:rPr lang="en-US" sz="1400" u="sng" dirty="0" smtClean="0"/>
              <a:t>must</a:t>
            </a:r>
            <a:r>
              <a:rPr lang="en-US" sz="1400" dirty="0" smtClean="0"/>
              <a:t> be satisfied to request a waiver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1200" dirty="0" smtClean="0"/>
              <a:t>a.</a:t>
            </a:r>
            <a:r>
              <a:rPr lang="en-US" sz="1200" dirty="0"/>
              <a:t>	</a:t>
            </a:r>
            <a:r>
              <a:rPr lang="en-US" sz="1200" dirty="0" smtClean="0"/>
              <a:t>A </a:t>
            </a:r>
            <a:r>
              <a:rPr lang="en-US" sz="1200" dirty="0"/>
              <a:t>guardian of estate, who is not a corporate guardian, may request that a ward’s accounting be waived only if each of the </a:t>
            </a:r>
            <a:r>
              <a:rPr lang="en-US" sz="1200" dirty="0" smtClean="0"/>
              <a:t>	following </a:t>
            </a:r>
            <a:r>
              <a:rPr lang="en-US" sz="1200" dirty="0"/>
              <a:t>criteria are met as of December 31</a:t>
            </a:r>
            <a:r>
              <a:rPr lang="en-US" sz="1200" baseline="30000" dirty="0"/>
              <a:t>st</a:t>
            </a:r>
            <a:r>
              <a:rPr lang="en-US" sz="1200" dirty="0"/>
              <a:t> of the year for which a waiver is sought:</a:t>
            </a:r>
          </a:p>
          <a:p>
            <a:pPr marL="0" indent="0">
              <a:buNone/>
            </a:pPr>
            <a:r>
              <a:rPr lang="en-US" sz="1200" dirty="0" smtClean="0"/>
              <a:t>		i.	The </a:t>
            </a:r>
            <a:r>
              <a:rPr lang="en-US" sz="1200" dirty="0"/>
              <a:t>guardian of estate/conservator has been appointed for 12 months or more and submitted an annual </a:t>
            </a:r>
            <a:r>
              <a:rPr lang="en-US" sz="1200" dirty="0" smtClean="0"/>
              <a:t>					accounting </a:t>
            </a:r>
            <a:r>
              <a:rPr lang="en-US" sz="1200" dirty="0"/>
              <a:t>for a </a:t>
            </a:r>
            <a:r>
              <a:rPr lang="en-US" sz="1200" dirty="0" smtClean="0"/>
              <a:t>full </a:t>
            </a:r>
            <a:r>
              <a:rPr lang="en-US" sz="1200" dirty="0"/>
              <a:t>calendar year on at least once </a:t>
            </a:r>
            <a:r>
              <a:rPr lang="en-US" sz="1200" dirty="0" smtClean="0"/>
              <a:t>occasion;</a:t>
            </a:r>
          </a:p>
          <a:p>
            <a:pPr marL="0" indent="0">
              <a:buNone/>
            </a:pPr>
            <a:r>
              <a:rPr lang="en-US" sz="1200" dirty="0" smtClean="0"/>
              <a:t>		ii.	The </a:t>
            </a:r>
            <a:r>
              <a:rPr lang="en-US" sz="1200" dirty="0"/>
              <a:t>ward’s income for the year is less than 150% of annual poverty earnings for one person as set by the US </a:t>
            </a:r>
            <a:r>
              <a:rPr lang="en-US" sz="1200" dirty="0" smtClean="0"/>
              <a:t>					Department </a:t>
            </a:r>
            <a:r>
              <a:rPr lang="en-US" sz="1200" dirty="0"/>
              <a:t>of Health and Human Services</a:t>
            </a:r>
            <a:r>
              <a:rPr lang="en-US" sz="1200" dirty="0" smtClean="0"/>
              <a:t>;</a:t>
            </a:r>
          </a:p>
          <a:p>
            <a:pPr marL="0" indent="0">
              <a:buNone/>
            </a:pPr>
            <a:r>
              <a:rPr lang="en-US" sz="1200" dirty="0"/>
              <a:t>	</a:t>
            </a:r>
            <a:r>
              <a:rPr lang="en-US" sz="1200" dirty="0" smtClean="0"/>
              <a:t>			**U.S. Federal Poverty guidelines for one person in 2024 = $15,060.00</a:t>
            </a:r>
          </a:p>
          <a:p>
            <a:pPr marL="0" indent="0">
              <a:buNone/>
            </a:pPr>
            <a:r>
              <a:rPr lang="en-US" sz="1200" dirty="0"/>
              <a:t>	</a:t>
            </a:r>
            <a:r>
              <a:rPr lang="en-US" sz="1200" dirty="0" smtClean="0"/>
              <a:t>			**$15,060.00 x 150% = $22,590.00</a:t>
            </a:r>
            <a:endParaRPr lang="en-US" sz="1200" dirty="0"/>
          </a:p>
          <a:p>
            <a:pPr marL="0" indent="0">
              <a:buNone/>
            </a:pPr>
            <a:r>
              <a:rPr lang="en-US" sz="1200" dirty="0" smtClean="0"/>
              <a:t>		iii.	The </a:t>
            </a:r>
            <a:r>
              <a:rPr lang="en-US" sz="1200" dirty="0"/>
              <a:t>ward’s total assets do not exceed $2,000.00.  Under this provision, a wards “assets” do not include the following:</a:t>
            </a:r>
          </a:p>
          <a:p>
            <a:pPr marL="1371600" lvl="3" indent="0">
              <a:buNone/>
            </a:pPr>
            <a:r>
              <a:rPr lang="en-US" dirty="0" smtClean="0"/>
              <a:t>1.	Burial </a:t>
            </a:r>
            <a:r>
              <a:rPr lang="en-US" dirty="0"/>
              <a:t>trusts;</a:t>
            </a:r>
          </a:p>
          <a:p>
            <a:pPr marL="0" lvl="0" indent="0">
              <a:buNone/>
            </a:pPr>
            <a:r>
              <a:rPr lang="en-US" sz="1200" dirty="0" smtClean="0"/>
              <a:t>			2.	</a:t>
            </a:r>
            <a:r>
              <a:rPr lang="en-US" sz="1200" dirty="0" err="1" smtClean="0"/>
              <a:t>Wispact</a:t>
            </a:r>
            <a:r>
              <a:rPr lang="en-US" sz="1200" dirty="0" smtClean="0"/>
              <a:t> </a:t>
            </a:r>
            <a:r>
              <a:rPr lang="en-US" sz="1200" dirty="0"/>
              <a:t>trusts</a:t>
            </a:r>
            <a:r>
              <a:rPr lang="en-US" sz="1200" dirty="0" smtClean="0"/>
              <a:t>;</a:t>
            </a:r>
            <a:endParaRPr lang="en-US" sz="1200" dirty="0"/>
          </a:p>
          <a:p>
            <a:pPr marL="0" lvl="0" indent="0">
              <a:buNone/>
            </a:pPr>
            <a:r>
              <a:rPr lang="en-US" sz="1200" dirty="0" smtClean="0"/>
              <a:t>			3.	A </a:t>
            </a:r>
            <a:r>
              <a:rPr lang="en-US" sz="1200" dirty="0"/>
              <a:t>second social security deposit made in December of the year for which a waiver is requested that is intended to </a:t>
            </a:r>
            <a:r>
              <a:rPr lang="en-US" sz="1200" dirty="0" smtClean="0"/>
              <a:t>				be social </a:t>
            </a:r>
            <a:r>
              <a:rPr lang="en-US" sz="1200" dirty="0"/>
              <a:t>security income for January of the following year</a:t>
            </a:r>
            <a:r>
              <a:rPr lang="en-US" sz="1200" dirty="0" smtClean="0"/>
              <a:t>.</a:t>
            </a:r>
            <a:endParaRPr lang="en-US" sz="1200" dirty="0"/>
          </a:p>
          <a:p>
            <a:pPr marL="0" indent="0">
              <a:buNone/>
            </a:pPr>
            <a:r>
              <a:rPr lang="en-US" sz="1200" dirty="0" smtClean="0"/>
              <a:t>		iv.</a:t>
            </a:r>
            <a:r>
              <a:rPr lang="en-US" sz="1200" dirty="0"/>
              <a:t>	</a:t>
            </a:r>
            <a:r>
              <a:rPr lang="en-US" sz="1200" dirty="0" smtClean="0"/>
              <a:t>Each </a:t>
            </a:r>
            <a:r>
              <a:rPr lang="en-US" sz="1200" dirty="0"/>
              <a:t>guardian of estate/conservator signs a sworn statement indicating that the ward’s income and assets were used </a:t>
            </a:r>
            <a:r>
              <a:rPr lang="en-US" sz="1200" dirty="0" smtClean="0"/>
              <a:t>			only </a:t>
            </a:r>
            <a:r>
              <a:rPr lang="en-US" sz="1200" dirty="0"/>
              <a:t>for the ward’s benefit during the accounting period for which the waiver is requested.</a:t>
            </a:r>
            <a:endParaRPr lang="en-US" sz="1200" dirty="0"/>
          </a:p>
        </p:txBody>
      </p:sp>
    </p:spTree>
    <p:extLst>
      <p:ext uri="{BB962C8B-B14F-4D97-AF65-F5344CB8AC3E}">
        <p14:creationId xmlns:p14="http://schemas.microsoft.com/office/powerpoint/2010/main" val="2950592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counts as income under Rule 7(a)(ii</a:t>
            </a:r>
            <a:r>
              <a:rPr lang="en-US" sz="3600" dirty="0" smtClean="0"/>
              <a:t>)?</a:t>
            </a:r>
            <a:endParaRPr lang="en-US" sz="3600" dirty="0"/>
          </a:p>
        </p:txBody>
      </p:sp>
      <p:pic>
        <p:nvPicPr>
          <p:cNvPr id="10" name="Content Placeholder 9" descr="Screen Clipping"/>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997700" y="4447308"/>
            <a:ext cx="5194300" cy="1734323"/>
          </a:xfrm>
        </p:spPr>
      </p:pic>
      <p:pic>
        <p:nvPicPr>
          <p:cNvPr id="9" name="Content Placeholder 8" descr="Screen Clipping"/>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0" y="4447308"/>
            <a:ext cx="5189537" cy="2410691"/>
          </a:xfrm>
        </p:spPr>
      </p:pic>
      <p:pic>
        <p:nvPicPr>
          <p:cNvPr id="11" name="Picture 10"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97700" y="6181631"/>
            <a:ext cx="5194300" cy="676369"/>
          </a:xfrm>
          <a:prstGeom prst="rect">
            <a:avLst/>
          </a:prstGeom>
        </p:spPr>
      </p:pic>
      <p:sp>
        <p:nvSpPr>
          <p:cNvPr id="12" name="TextBox 11"/>
          <p:cNvSpPr txBox="1"/>
          <p:nvPr/>
        </p:nvSpPr>
        <p:spPr>
          <a:xfrm>
            <a:off x="264824" y="2206259"/>
            <a:ext cx="10716395" cy="2308324"/>
          </a:xfrm>
          <a:prstGeom prst="rect">
            <a:avLst/>
          </a:prstGeom>
          <a:noFill/>
        </p:spPr>
        <p:txBody>
          <a:bodyPr wrap="none" rtlCol="0">
            <a:spAutoFit/>
          </a:bodyPr>
          <a:lstStyle/>
          <a:p>
            <a:pPr marL="285750" indent="-285750">
              <a:buFont typeface="Arial" panose="020B0604020202020204" pitchFamily="34" charset="0"/>
              <a:buChar char="•"/>
            </a:pPr>
            <a:r>
              <a:rPr lang="en-US" sz="1600" dirty="0" smtClean="0"/>
              <a:t>All earnings and newly discovered assets, other than interest earned on burial trusts or </a:t>
            </a:r>
            <a:r>
              <a:rPr lang="en-US" sz="1600" dirty="0" err="1" smtClean="0"/>
              <a:t>Wispact</a:t>
            </a:r>
            <a:r>
              <a:rPr lang="en-US" sz="1600" dirty="0" smtClean="0"/>
              <a:t> Trusts.</a:t>
            </a:r>
          </a:p>
          <a:p>
            <a:pPr marL="742950" lvl="1" indent="-285750">
              <a:buFont typeface="Arial" panose="020B0604020202020204" pitchFamily="34" charset="0"/>
              <a:buChar char="•"/>
            </a:pPr>
            <a:r>
              <a:rPr lang="en-US" sz="1600" dirty="0" smtClean="0"/>
              <a:t>Definition applied is the same definition used in Schedule A of the accounting form, but</a:t>
            </a:r>
          </a:p>
          <a:p>
            <a:r>
              <a:rPr lang="en-US" sz="1600" dirty="0" smtClean="0"/>
              <a:t>	should not be considered an all inclusive definition.  </a:t>
            </a:r>
          </a:p>
          <a:p>
            <a:pPr marL="1200150" lvl="2" indent="-285750">
              <a:buFont typeface="Arial" panose="020B0604020202020204" pitchFamily="34" charset="0"/>
              <a:buChar char="•"/>
            </a:pPr>
            <a:r>
              <a:rPr lang="en-US" sz="1600" dirty="0" smtClean="0"/>
              <a:t>Examples of additional assets not specifically listed that should be included as income:</a:t>
            </a:r>
          </a:p>
          <a:p>
            <a:pPr marL="1657350" lvl="3" indent="-285750">
              <a:buFont typeface="Arial" panose="020B0604020202020204" pitchFamily="34" charset="0"/>
              <a:buChar char="•"/>
            </a:pPr>
            <a:r>
              <a:rPr lang="en-US" sz="1600" dirty="0" smtClean="0"/>
              <a:t>Gift of money</a:t>
            </a:r>
          </a:p>
          <a:p>
            <a:pPr marL="1657350" lvl="3" indent="-285750">
              <a:buFont typeface="Arial" panose="020B0604020202020204" pitchFamily="34" charset="0"/>
              <a:buChar char="•"/>
            </a:pPr>
            <a:r>
              <a:rPr lang="en-US" sz="1600" dirty="0" smtClean="0"/>
              <a:t>Inheritance</a:t>
            </a:r>
          </a:p>
          <a:p>
            <a:pPr marL="1657350" lvl="3" indent="-285750">
              <a:buFont typeface="Arial" panose="020B0604020202020204" pitchFamily="34" charset="0"/>
              <a:buChar char="•"/>
            </a:pPr>
            <a:r>
              <a:rPr lang="en-US" sz="1600" dirty="0" smtClean="0"/>
              <a:t>Income tax return		</a:t>
            </a:r>
          </a:p>
          <a:p>
            <a:pPr marL="742950" lvl="1" indent="-285750">
              <a:buFont typeface="Arial" panose="020B0604020202020204" pitchFamily="34" charset="0"/>
              <a:buChar char="•"/>
            </a:pPr>
            <a:r>
              <a:rPr lang="en-US" sz="1600" dirty="0" smtClean="0"/>
              <a:t>Assets belonging to a ward that are sold for less than the amount they are purchased for CANNOT </a:t>
            </a:r>
          </a:p>
          <a:p>
            <a:pPr lvl="1"/>
            <a:r>
              <a:rPr lang="en-US" sz="1600" dirty="0"/>
              <a:t>b</a:t>
            </a:r>
            <a:r>
              <a:rPr lang="en-US" sz="1600" dirty="0" smtClean="0"/>
              <a:t>e utilized to reduce the income of the ward.</a:t>
            </a:r>
          </a:p>
        </p:txBody>
      </p:sp>
    </p:spTree>
    <p:extLst>
      <p:ext uri="{BB962C8B-B14F-4D97-AF65-F5344CB8AC3E}">
        <p14:creationId xmlns:p14="http://schemas.microsoft.com/office/powerpoint/2010/main" val="910620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Outagamie County Local Rule 7(b)</a:t>
            </a:r>
            <a:br>
              <a:rPr lang="en-US" dirty="0" smtClean="0"/>
            </a:br>
            <a:r>
              <a:rPr lang="en-US" sz="1400" dirty="0" smtClean="0"/>
              <a:t>Documents that </a:t>
            </a:r>
            <a:r>
              <a:rPr lang="en-US" sz="1400" u="sng" dirty="0" smtClean="0"/>
              <a:t>must</a:t>
            </a:r>
            <a:r>
              <a:rPr lang="en-US" sz="1400" dirty="0" smtClean="0"/>
              <a:t> be submitted to obtain a waiver</a:t>
            </a:r>
            <a:endParaRPr lang="en-US" dirty="0"/>
          </a:p>
        </p:txBody>
      </p:sp>
      <p:sp>
        <p:nvSpPr>
          <p:cNvPr id="3" name="Content Placeholder 2"/>
          <p:cNvSpPr>
            <a:spLocks noGrp="1"/>
          </p:cNvSpPr>
          <p:nvPr>
            <p:ph idx="1"/>
          </p:nvPr>
        </p:nvSpPr>
        <p:spPr/>
        <p:txBody>
          <a:bodyPr/>
          <a:lstStyle/>
          <a:p>
            <a:pPr marL="0" lvl="0" indent="0">
              <a:buNone/>
            </a:pPr>
            <a:r>
              <a:rPr lang="en-US" dirty="0" smtClean="0"/>
              <a:t>b.	All </a:t>
            </a:r>
            <a:r>
              <a:rPr lang="en-US" dirty="0"/>
              <a:t>account waivers must be requested on the designated Register in Probate Office </a:t>
            </a:r>
            <a:r>
              <a:rPr lang="en-US" dirty="0" smtClean="0"/>
              <a:t>	Court </a:t>
            </a:r>
            <a:r>
              <a:rPr lang="en-US" dirty="0"/>
              <a:t>Form </a:t>
            </a:r>
            <a:r>
              <a:rPr lang="en-US" u="sng" dirty="0"/>
              <a:t>and</a:t>
            </a:r>
            <a:r>
              <a:rPr lang="en-US" dirty="0"/>
              <a:t> include the following </a:t>
            </a:r>
            <a:r>
              <a:rPr lang="en-US" dirty="0" smtClean="0"/>
              <a:t>attachments:</a:t>
            </a:r>
          </a:p>
          <a:p>
            <a:pPr marL="0" lvl="0" indent="0">
              <a:buNone/>
            </a:pPr>
            <a:r>
              <a:rPr lang="en-US" dirty="0" smtClean="0"/>
              <a:t>	i.	Proof </a:t>
            </a:r>
            <a:r>
              <a:rPr lang="en-US" dirty="0"/>
              <a:t>of the ward’s total income for the year the waiver request is submitted </a:t>
            </a:r>
            <a:r>
              <a:rPr lang="en-US" dirty="0" smtClean="0"/>
              <a:t>for;</a:t>
            </a:r>
          </a:p>
          <a:p>
            <a:pPr marL="0" lvl="0" indent="0">
              <a:buNone/>
            </a:pPr>
            <a:r>
              <a:rPr lang="en-US" dirty="0" smtClean="0"/>
              <a:t>	ii.	A </a:t>
            </a:r>
            <a:r>
              <a:rPr lang="en-US" dirty="0"/>
              <a:t>bank statement for the month of December for the year the waiver is being </a:t>
            </a:r>
            <a:r>
              <a:rPr lang="en-US" dirty="0" smtClean="0"/>
              <a:t>				requested </a:t>
            </a:r>
            <a:r>
              <a:rPr lang="en-US" dirty="0"/>
              <a:t>for each account holding the ward’s assets.  These statements must </a:t>
            </a:r>
            <a:r>
              <a:rPr lang="en-US" dirty="0" smtClean="0"/>
              <a:t>			contain the year-end </a:t>
            </a:r>
            <a:r>
              <a:rPr lang="en-US" dirty="0"/>
              <a:t>balance for each asset owned by the Ward.</a:t>
            </a:r>
          </a:p>
          <a:p>
            <a:endParaRPr lang="en-US" dirty="0"/>
          </a:p>
        </p:txBody>
      </p:sp>
    </p:spTree>
    <p:extLst>
      <p:ext uri="{BB962C8B-B14F-4D97-AF65-F5344CB8AC3E}">
        <p14:creationId xmlns:p14="http://schemas.microsoft.com/office/powerpoint/2010/main" val="1213038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Documents to Attach to Prove the Ward’s Income </a:t>
            </a:r>
            <a:br>
              <a:rPr lang="en-US" sz="3200" dirty="0" smtClean="0"/>
            </a:br>
            <a:r>
              <a:rPr lang="en-US" sz="1600" dirty="0" smtClean="0"/>
              <a:t>(Rule 7(b)(i)</a:t>
            </a:r>
            <a:endParaRPr lang="en-US" sz="1600" dirty="0"/>
          </a:p>
        </p:txBody>
      </p:sp>
      <p:sp>
        <p:nvSpPr>
          <p:cNvPr id="3" name="Content Placeholder 2"/>
          <p:cNvSpPr>
            <a:spLocks noGrp="1"/>
          </p:cNvSpPr>
          <p:nvPr>
            <p:ph idx="1"/>
          </p:nvPr>
        </p:nvSpPr>
        <p:spPr/>
        <p:txBody>
          <a:bodyPr/>
          <a:lstStyle/>
          <a:p>
            <a:r>
              <a:rPr lang="en-US" dirty="0" smtClean="0"/>
              <a:t>W-2 (if ward is employed)</a:t>
            </a:r>
          </a:p>
          <a:p>
            <a:r>
              <a:rPr lang="en-US" dirty="0" smtClean="0"/>
              <a:t>IRS Form SSA-1099</a:t>
            </a:r>
          </a:p>
          <a:p>
            <a:r>
              <a:rPr lang="en-US" dirty="0" smtClean="0"/>
              <a:t>IRS Form 1099-INT</a:t>
            </a:r>
          </a:p>
          <a:p>
            <a:r>
              <a:rPr lang="en-US" dirty="0" smtClean="0"/>
              <a:t>Copies of Paycheck Stubs</a:t>
            </a:r>
          </a:p>
          <a:p>
            <a:r>
              <a:rPr lang="en-US" dirty="0" smtClean="0"/>
              <a:t>Letter from Social Security stating the monthly benefit amount accompanied by bank statements for each month showing the deposit into the account</a:t>
            </a:r>
          </a:p>
          <a:p>
            <a:pPr marL="0" indent="0">
              <a:buNone/>
            </a:pPr>
            <a:r>
              <a:rPr lang="en-US" dirty="0" smtClean="0"/>
              <a:t>**Bank statements alone will likely be insufficient.  Although it shows all deposits into the guardianship account, it is not clear that those amounts are all of the assets belonging to the ward**</a:t>
            </a:r>
            <a:endParaRPr lang="en-US" dirty="0"/>
          </a:p>
        </p:txBody>
      </p:sp>
    </p:spTree>
    <p:extLst>
      <p:ext uri="{BB962C8B-B14F-4D97-AF65-F5344CB8AC3E}">
        <p14:creationId xmlns:p14="http://schemas.microsoft.com/office/powerpoint/2010/main" val="3519085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Documents to Attach to Prove the Ward’s Assets</a:t>
            </a:r>
            <a:endParaRPr lang="en-US" sz="3200" dirty="0"/>
          </a:p>
        </p:txBody>
      </p:sp>
      <p:sp>
        <p:nvSpPr>
          <p:cNvPr id="3" name="Content Placeholder 2"/>
          <p:cNvSpPr>
            <a:spLocks noGrp="1"/>
          </p:cNvSpPr>
          <p:nvPr>
            <p:ph idx="1"/>
          </p:nvPr>
        </p:nvSpPr>
        <p:spPr/>
        <p:txBody>
          <a:bodyPr/>
          <a:lstStyle/>
          <a:p>
            <a:r>
              <a:rPr lang="en-US" dirty="0" smtClean="0"/>
              <a:t>A bank statement showing the December 31</a:t>
            </a:r>
            <a:r>
              <a:rPr lang="en-US" baseline="30000" dirty="0" smtClean="0"/>
              <a:t>st</a:t>
            </a:r>
            <a:r>
              <a:rPr lang="en-US" dirty="0" smtClean="0"/>
              <a:t> balance of each account holding assets of the ward</a:t>
            </a:r>
          </a:p>
          <a:p>
            <a:pPr lvl="1"/>
            <a:r>
              <a:rPr lang="en-US" dirty="0" smtClean="0"/>
              <a:t>Although </a:t>
            </a:r>
            <a:r>
              <a:rPr lang="en-US" dirty="0" err="1" smtClean="0"/>
              <a:t>Wispact</a:t>
            </a:r>
            <a:r>
              <a:rPr lang="en-US" dirty="0" smtClean="0"/>
              <a:t> Trusts and burial trusts do not counts as assets that apply to the $2,000.00 threshold, please include the statements so current records are maintained in the court record</a:t>
            </a:r>
          </a:p>
          <a:p>
            <a:pPr lvl="1"/>
            <a:r>
              <a:rPr lang="en-US" dirty="0" smtClean="0"/>
              <a:t>If the December bank statement ends mid month, the January statement will be necessary to show the value of the ward’s assets on December 31</a:t>
            </a:r>
            <a:r>
              <a:rPr lang="en-US" baseline="30000" dirty="0" smtClean="0"/>
              <a:t>st</a:t>
            </a:r>
            <a:r>
              <a:rPr lang="en-US" dirty="0" smtClean="0"/>
              <a:t>.</a:t>
            </a:r>
          </a:p>
          <a:p>
            <a:pPr lvl="1"/>
            <a:endParaRPr lang="en-US" dirty="0"/>
          </a:p>
        </p:txBody>
      </p:sp>
    </p:spTree>
    <p:extLst>
      <p:ext uri="{BB962C8B-B14F-4D97-AF65-F5344CB8AC3E}">
        <p14:creationId xmlns:p14="http://schemas.microsoft.com/office/powerpoint/2010/main" val="2753143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Outagamie County Rule 7(c)</a:t>
            </a:r>
          </a:p>
        </p:txBody>
      </p:sp>
      <p:sp>
        <p:nvSpPr>
          <p:cNvPr id="3" name="Content Placeholder 2"/>
          <p:cNvSpPr>
            <a:spLocks noGrp="1"/>
          </p:cNvSpPr>
          <p:nvPr>
            <p:ph idx="1"/>
          </p:nvPr>
        </p:nvSpPr>
        <p:spPr/>
        <p:txBody>
          <a:bodyPr/>
          <a:lstStyle/>
          <a:p>
            <a:pPr>
              <a:buAutoNum type="alphaLcPeriod" startAt="3"/>
            </a:pPr>
            <a:r>
              <a:rPr lang="en-US" dirty="0" smtClean="0"/>
              <a:t>Any </a:t>
            </a:r>
            <a:r>
              <a:rPr lang="en-US" dirty="0"/>
              <a:t>waiver received by the Outagamie County Probate Office </a:t>
            </a:r>
            <a:r>
              <a:rPr lang="en-US" u="sng" dirty="0"/>
              <a:t>after</a:t>
            </a:r>
            <a:r>
              <a:rPr lang="en-US" dirty="0"/>
              <a:t> February 15</a:t>
            </a:r>
            <a:r>
              <a:rPr lang="en-US" baseline="30000" dirty="0"/>
              <a:t>th</a:t>
            </a:r>
            <a:r>
              <a:rPr lang="en-US" dirty="0"/>
              <a:t> (or the </a:t>
            </a:r>
            <a:r>
              <a:rPr lang="en-US" dirty="0" smtClean="0"/>
              <a:t>	next </a:t>
            </a:r>
            <a:r>
              <a:rPr lang="en-US" dirty="0"/>
              <a:t>business day if February 15 is on a weekend/holiday) will be denied and the </a:t>
            </a:r>
            <a:r>
              <a:rPr lang="en-US" dirty="0" smtClean="0"/>
              <a:t>	guardian </a:t>
            </a:r>
            <a:r>
              <a:rPr lang="en-US" dirty="0"/>
              <a:t>of </a:t>
            </a:r>
            <a:r>
              <a:rPr lang="en-US" dirty="0" smtClean="0"/>
              <a:t>	estate </a:t>
            </a:r>
            <a:r>
              <a:rPr lang="en-US" dirty="0"/>
              <a:t>will be required to prepare a full accounting of their ward’s income </a:t>
            </a:r>
            <a:r>
              <a:rPr lang="en-US" dirty="0" smtClean="0"/>
              <a:t>	and expenses.</a:t>
            </a:r>
          </a:p>
          <a:p>
            <a:pPr marL="0" indent="0">
              <a:buNone/>
            </a:pPr>
            <a:endParaRPr lang="en-US" dirty="0" smtClean="0"/>
          </a:p>
          <a:p>
            <a:pPr lvl="1"/>
            <a:r>
              <a:rPr lang="en-US" dirty="0" smtClean="0"/>
              <a:t>Failure to meet the deadline will result in a denial.  Deadline is firm and no extensions will be given.</a:t>
            </a:r>
          </a:p>
          <a:p>
            <a:pPr lvl="1"/>
            <a:r>
              <a:rPr lang="en-US" dirty="0" smtClean="0"/>
              <a:t>Intention is to have these submitted and reviewed before full annual accounts are filed.</a:t>
            </a:r>
          </a:p>
          <a:p>
            <a:pPr lvl="1"/>
            <a:r>
              <a:rPr lang="en-US" dirty="0" smtClean="0"/>
              <a:t>Any requests that are denied will require a full accounting to be completed, so this deadline ensures that guardians can still meet the April 15</a:t>
            </a:r>
            <a:r>
              <a:rPr lang="en-US" baseline="30000" dirty="0" smtClean="0"/>
              <a:t>th</a:t>
            </a:r>
            <a:r>
              <a:rPr lang="en-US" dirty="0" smtClean="0"/>
              <a:t> deadline to file a full accounting if their request is denied.</a:t>
            </a:r>
            <a:endParaRPr lang="en-US" dirty="0"/>
          </a:p>
        </p:txBody>
      </p:sp>
    </p:spTree>
    <p:extLst>
      <p:ext uri="{BB962C8B-B14F-4D97-AF65-F5344CB8AC3E}">
        <p14:creationId xmlns:p14="http://schemas.microsoft.com/office/powerpoint/2010/main" val="2061595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will lead to a waiver request being denied?</a:t>
            </a:r>
            <a:endParaRPr lang="en-US" sz="3200" dirty="0"/>
          </a:p>
        </p:txBody>
      </p:sp>
      <p:sp>
        <p:nvSpPr>
          <p:cNvPr id="3" name="Content Placeholder 2"/>
          <p:cNvSpPr>
            <a:spLocks noGrp="1"/>
          </p:cNvSpPr>
          <p:nvPr>
            <p:ph idx="1"/>
          </p:nvPr>
        </p:nvSpPr>
        <p:spPr/>
        <p:txBody>
          <a:bodyPr/>
          <a:lstStyle/>
          <a:p>
            <a:r>
              <a:rPr lang="en-US" dirty="0" smtClean="0"/>
              <a:t>Failure to use the Petition and Order to Waive Annual Accounting prepared by the probate office</a:t>
            </a:r>
          </a:p>
          <a:p>
            <a:r>
              <a:rPr lang="en-US" dirty="0" smtClean="0"/>
              <a:t>Guardian(s) have not filed an accounting for a full calendar year</a:t>
            </a:r>
          </a:p>
          <a:p>
            <a:r>
              <a:rPr lang="en-US" dirty="0" smtClean="0"/>
              <a:t>Ward’s income exceeds 150% of annual poverty earnings</a:t>
            </a:r>
          </a:p>
          <a:p>
            <a:r>
              <a:rPr lang="en-US" dirty="0" smtClean="0"/>
              <a:t>Ward’s assets exceed $2,000 on December 31</a:t>
            </a:r>
            <a:r>
              <a:rPr lang="en-US" baseline="30000" dirty="0" smtClean="0"/>
              <a:t>st</a:t>
            </a:r>
            <a:endParaRPr lang="en-US" dirty="0" smtClean="0"/>
          </a:p>
          <a:p>
            <a:r>
              <a:rPr lang="en-US" dirty="0" smtClean="0"/>
              <a:t>Petition is not signed by each co-guardian</a:t>
            </a:r>
          </a:p>
          <a:p>
            <a:r>
              <a:rPr lang="en-US" dirty="0" smtClean="0"/>
              <a:t>Guardian(s) signatures are not notarized</a:t>
            </a:r>
          </a:p>
          <a:p>
            <a:r>
              <a:rPr lang="en-US" dirty="0" smtClean="0"/>
              <a:t>Failure to provide necessary supporting documents for </a:t>
            </a:r>
            <a:r>
              <a:rPr lang="en-US" u="sng" dirty="0" smtClean="0"/>
              <a:t>all</a:t>
            </a:r>
            <a:r>
              <a:rPr lang="en-US" dirty="0" smtClean="0"/>
              <a:t> of the ward’s assets or income</a:t>
            </a:r>
          </a:p>
          <a:p>
            <a:r>
              <a:rPr lang="en-US" dirty="0" smtClean="0"/>
              <a:t>Petition was not filed timely</a:t>
            </a:r>
            <a:endParaRPr lang="en-US" dirty="0"/>
          </a:p>
        </p:txBody>
      </p:sp>
    </p:spTree>
    <p:extLst>
      <p:ext uri="{BB962C8B-B14F-4D97-AF65-F5344CB8AC3E}">
        <p14:creationId xmlns:p14="http://schemas.microsoft.com/office/powerpoint/2010/main" val="41470987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denied, can a new request be filed?</a:t>
            </a:r>
            <a:endParaRPr lang="en-US" dirty="0"/>
          </a:p>
        </p:txBody>
      </p:sp>
      <p:sp>
        <p:nvSpPr>
          <p:cNvPr id="3" name="Content Placeholder 2"/>
          <p:cNvSpPr>
            <a:spLocks noGrp="1"/>
          </p:cNvSpPr>
          <p:nvPr>
            <p:ph idx="1"/>
          </p:nvPr>
        </p:nvSpPr>
        <p:spPr/>
        <p:txBody>
          <a:bodyPr/>
          <a:lstStyle/>
          <a:p>
            <a:r>
              <a:rPr lang="en-US" dirty="0" smtClean="0"/>
              <a:t>Yes, if the denial was due to failing to provide all supporting documents, the lack of a co-guardian’s signature, or the lack of the guardian(s) signatures being notarized.  BUT, the new request must be received by the probate office by the filing deadline.</a:t>
            </a:r>
          </a:p>
          <a:p>
            <a:r>
              <a:rPr lang="en-US" dirty="0" smtClean="0"/>
              <a:t>No, if the denial was due to need to account for a full calendar year, the ward’s earnings, of the ward’s assets totaling in excess of $2,000.</a:t>
            </a:r>
          </a:p>
          <a:p>
            <a:endParaRPr lang="en-US" dirty="0"/>
          </a:p>
        </p:txBody>
      </p:sp>
    </p:spTree>
    <p:extLst>
      <p:ext uri="{BB962C8B-B14F-4D97-AF65-F5344CB8AC3E}">
        <p14:creationId xmlns:p14="http://schemas.microsoft.com/office/powerpoint/2010/main" val="818828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383</TotalTime>
  <Words>1590</Words>
  <Application>Microsoft Office PowerPoint</Application>
  <PresentationFormat>Widescreen</PresentationFormat>
  <Paragraphs>100</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2</vt:lpstr>
      <vt:lpstr>Quotable</vt:lpstr>
      <vt:lpstr>Outagamie County Local Court Rules Procedure to Waive Annual Accounting Requirements</vt:lpstr>
      <vt:lpstr>Outagamie County Local Rule 7(a) Criteria that must be satisfied to request a waiver</vt:lpstr>
      <vt:lpstr>What counts as income under Rule 7(a)(ii)?</vt:lpstr>
      <vt:lpstr>Outagamie County Local Rule 7(b) Documents that must be submitted to obtain a waiver</vt:lpstr>
      <vt:lpstr>Documents to Attach to Prove the Ward’s Income  (Rule 7(b)(i)</vt:lpstr>
      <vt:lpstr>Documents to Attach to Prove the Ward’s Assets</vt:lpstr>
      <vt:lpstr>Outagamie County Rule 7(c)</vt:lpstr>
      <vt:lpstr>What will lead to a waiver request being denied?</vt:lpstr>
      <vt:lpstr>If denied, can a new request be filed?</vt:lpstr>
      <vt:lpstr>Outagamie County Local Rule (7)(d)</vt:lpstr>
      <vt:lpstr>Wispact Trust vs. ABLE Account</vt:lpstr>
      <vt:lpstr>Burial Trust vs. Life Insurance</vt:lpstr>
      <vt:lpstr>Things to Remember</vt:lpstr>
      <vt:lpstr>Additional Rule Changes to Keep in Mind</vt:lpstr>
    </vt:vector>
  </TitlesOfParts>
  <Company>CCAP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Outagamie County Local Court Rules Procedure to Waive Annual Accounting Requirements</dc:title>
  <dc:creator>Brent Haroldson</dc:creator>
  <cp:lastModifiedBy>Brent Haroldson</cp:lastModifiedBy>
  <cp:revision>19</cp:revision>
  <cp:lastPrinted>2025-01-20T22:05:49Z</cp:lastPrinted>
  <dcterms:created xsi:type="dcterms:W3CDTF">2025-01-20T15:57:40Z</dcterms:created>
  <dcterms:modified xsi:type="dcterms:W3CDTF">2025-01-20T22:20:41Z</dcterms:modified>
</cp:coreProperties>
</file>