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2" r:id="rId2"/>
    <p:sldId id="265" r:id="rId3"/>
    <p:sldId id="263" r:id="rId4"/>
    <p:sldId id="264" r:id="rId5"/>
    <p:sldId id="257" r:id="rId6"/>
    <p:sldId id="258" r:id="rId7"/>
    <p:sldId id="259" r:id="rId8"/>
    <p:sldId id="260" r:id="rId9"/>
    <p:sldId id="267" r:id="rId10"/>
    <p:sldId id="269" r:id="rId11"/>
    <p:sldId id="270" r:id="rId12"/>
    <p:sldId id="271" r:id="rId13"/>
    <p:sldId id="272" r:id="rId14"/>
    <p:sldId id="273" r:id="rId15"/>
    <p:sldId id="274" r:id="rId16"/>
    <p:sldId id="275" r:id="rId17"/>
    <p:sldId id="276" r:id="rId18"/>
    <p:sldId id="278" r:id="rId19"/>
    <p:sldId id="277" r:id="rId20"/>
    <p:sldId id="279"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485DC3-4F52-4A31-AF9B-6F021BA5006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107195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485DC3-4F52-4A31-AF9B-6F021BA50069}"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421173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B485DC3-4F52-4A31-AF9B-6F021BA5006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163629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B485DC3-4F52-4A31-AF9B-6F021BA5006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D3E76-4BA2-4F66-96E8-AE5B63E57F58}"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66827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485DC3-4F52-4A31-AF9B-6F021BA5006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2727827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485DC3-4F52-4A31-AF9B-6F021BA50069}" type="datetimeFigureOut">
              <a:rPr lang="en-US" smtClean="0"/>
              <a:t>3/29/2023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391136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485DC3-4F52-4A31-AF9B-6F021BA50069}" type="datetimeFigureOut">
              <a:rPr lang="en-US" smtClean="0"/>
              <a:t>3/29/2023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1634484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485DC3-4F52-4A31-AF9B-6F021BA5006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154668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485DC3-4F52-4A31-AF9B-6F021BA5006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312225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485DC3-4F52-4A31-AF9B-6F021BA5006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192780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485DC3-4F52-4A31-AF9B-6F021BA5006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5337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485DC3-4F52-4A31-AF9B-6F021BA50069}"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154338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485DC3-4F52-4A31-AF9B-6F021BA50069}"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296131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B485DC3-4F52-4A31-AF9B-6F021BA50069}" type="datetimeFigureOut">
              <a:rPr lang="en-US" smtClean="0"/>
              <a:t>3/29/2023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77197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B485DC3-4F52-4A31-AF9B-6F021BA50069}" type="datetimeFigureOut">
              <a:rPr lang="en-US" smtClean="0"/>
              <a:t>3/29/2023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296500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B485DC3-4F52-4A31-AF9B-6F021BA50069}" type="datetimeFigureOut">
              <a:rPr lang="en-US" smtClean="0"/>
              <a:t>3/29/2023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348676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485DC3-4F52-4A31-AF9B-6F021BA50069}"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D3E76-4BA2-4F66-96E8-AE5B63E57F58}" type="slidenum">
              <a:rPr lang="en-US" smtClean="0"/>
              <a:t>‹#›</a:t>
            </a:fld>
            <a:endParaRPr lang="en-US"/>
          </a:p>
        </p:txBody>
      </p:sp>
    </p:spTree>
    <p:extLst>
      <p:ext uri="{BB962C8B-B14F-4D97-AF65-F5344CB8AC3E}">
        <p14:creationId xmlns:p14="http://schemas.microsoft.com/office/powerpoint/2010/main" val="146924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485DC3-4F52-4A31-AF9B-6F021BA50069}" type="datetimeFigureOut">
              <a:rPr lang="en-US" smtClean="0"/>
              <a:t>3/29/2023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BBD3E76-4BA2-4F66-96E8-AE5B63E57F58}" type="slidenum">
              <a:rPr lang="en-US" smtClean="0"/>
              <a:t>‹#›</a:t>
            </a:fld>
            <a:endParaRPr lang="en-US"/>
          </a:p>
        </p:txBody>
      </p:sp>
    </p:spTree>
    <p:extLst>
      <p:ext uri="{BB962C8B-B14F-4D97-AF65-F5344CB8AC3E}">
        <p14:creationId xmlns:p14="http://schemas.microsoft.com/office/powerpoint/2010/main" val="337468992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wicourts.gov/ecourts/efilecircuit/train.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469343"/>
            <a:ext cx="9404723" cy="1400530"/>
          </a:xfrm>
        </p:spPr>
        <p:txBody>
          <a:bodyPr/>
          <a:lstStyle/>
          <a:p>
            <a:pPr algn="ctr"/>
            <a:r>
              <a:rPr lang="en-US" dirty="0" smtClean="0"/>
              <a:t>Wisconsin Court System</a:t>
            </a:r>
            <a:br>
              <a:rPr lang="en-US" dirty="0" smtClean="0"/>
            </a:br>
            <a:r>
              <a:rPr lang="en-US" dirty="0" smtClean="0"/>
              <a:t>E-filing Process</a:t>
            </a:r>
            <a:endParaRPr lang="en-US" dirty="0"/>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r>
              <a:rPr lang="en-US" dirty="0" smtClean="0"/>
              <a:t>Brent Haroldson</a:t>
            </a:r>
          </a:p>
          <a:p>
            <a:pPr marL="0" indent="0" algn="ctr">
              <a:buNone/>
            </a:pPr>
            <a:r>
              <a:rPr lang="en-US" dirty="0" smtClean="0"/>
              <a:t>Outagamie County Register in Probate</a:t>
            </a:r>
          </a:p>
          <a:p>
            <a:pPr marL="0" indent="0" algn="ctr">
              <a:buNone/>
            </a:pPr>
            <a:r>
              <a:rPr lang="en-US" dirty="0" smtClean="0"/>
              <a:t>320 South Walnut Street</a:t>
            </a:r>
          </a:p>
          <a:p>
            <a:pPr marL="0" indent="0" algn="ctr">
              <a:buNone/>
            </a:pPr>
            <a:r>
              <a:rPr lang="en-US" dirty="0" smtClean="0"/>
              <a:t>Appleton, WI 54911</a:t>
            </a:r>
          </a:p>
          <a:p>
            <a:pPr marL="0" indent="0" algn="ctr">
              <a:buNone/>
            </a:pPr>
            <a:endParaRPr lang="en-US" dirty="0"/>
          </a:p>
          <a:p>
            <a:pPr marL="0" indent="0" algn="ctr">
              <a:buNone/>
            </a:pPr>
            <a:endParaRPr lang="en-US" dirty="0" smtClean="0"/>
          </a:p>
          <a:p>
            <a:pPr marL="0" indent="0" algn="ctr">
              <a:buNone/>
            </a:pPr>
            <a:r>
              <a:rPr lang="en-US" sz="1000" dirty="0" smtClean="0"/>
              <a:t>Disclaimer:  This presentation is intended for educational purposes only to introduce participants to the Wisconsin Circuit Court E-filing System.  Any interpretation or points of view expressed by the presenter does not necessarily represent, or replace, the official position or policies of the Wisconsin Circuit Court.  Nothing in this presentation should be interpreted as legal advice.  </a:t>
            </a:r>
            <a:endParaRPr lang="en-US" sz="1000" dirty="0"/>
          </a:p>
        </p:txBody>
      </p:sp>
    </p:spTree>
    <p:extLst>
      <p:ext uri="{BB962C8B-B14F-4D97-AF65-F5344CB8AC3E}">
        <p14:creationId xmlns:p14="http://schemas.microsoft.com/office/powerpoint/2010/main" val="2531465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77566"/>
          </a:xfrm>
        </p:spPr>
        <p:txBody>
          <a:bodyPr/>
          <a:lstStyle/>
          <a:p>
            <a:r>
              <a:rPr lang="en-US" sz="3500" dirty="0" smtClean="0"/>
              <a:t>Annual Accounts and Annual Reports</a:t>
            </a:r>
            <a:endParaRPr lang="en-US" sz="3500" dirty="0"/>
          </a:p>
        </p:txBody>
      </p:sp>
      <p:sp>
        <p:nvSpPr>
          <p:cNvPr id="3" name="Content Placeholder 2"/>
          <p:cNvSpPr>
            <a:spLocks noGrp="1"/>
          </p:cNvSpPr>
          <p:nvPr>
            <p:ph idx="1"/>
          </p:nvPr>
        </p:nvSpPr>
        <p:spPr>
          <a:xfrm>
            <a:off x="646111" y="1230284"/>
            <a:ext cx="8946541" cy="4195481"/>
          </a:xfrm>
        </p:spPr>
        <p:txBody>
          <a:bodyPr>
            <a:normAutofit/>
          </a:bodyPr>
          <a:lstStyle/>
          <a:p>
            <a:r>
              <a:rPr lang="en-US" sz="1600" dirty="0" smtClean="0"/>
              <a:t>Filing as a Non-Party </a:t>
            </a:r>
            <a:r>
              <a:rPr lang="en-US" sz="1600" smtClean="0"/>
              <a:t>Filer </a:t>
            </a:r>
            <a:endParaRPr lang="en-US" sz="1600" smtClean="0"/>
          </a:p>
          <a:p>
            <a:r>
              <a:rPr lang="en-US" sz="1600" smtClean="0"/>
              <a:t>Sign </a:t>
            </a:r>
            <a:r>
              <a:rPr lang="en-US" sz="1600" dirty="0" smtClean="0"/>
              <a:t>into your account with your username and password</a:t>
            </a:r>
          </a:p>
          <a:p>
            <a:pPr lvl="1"/>
            <a:r>
              <a:rPr lang="en-US" sz="1600" dirty="0" smtClean="0"/>
              <a:t>Select “non-party document filing”</a:t>
            </a:r>
          </a:p>
          <a:p>
            <a:pPr lvl="1"/>
            <a:endParaRPr lang="en-US" sz="1600" dirty="0"/>
          </a:p>
          <a:p>
            <a:pPr lvl="1"/>
            <a:endParaRPr lang="en-US" sz="1600" dirty="0" smtClean="0"/>
          </a:p>
          <a:p>
            <a:pPr lvl="1"/>
            <a:endParaRPr lang="en-US" sz="1600" dirty="0" smtClean="0"/>
          </a:p>
          <a:p>
            <a:pPr lvl="1"/>
            <a:endParaRPr lang="en-US" sz="1600" dirty="0"/>
          </a:p>
          <a:p>
            <a:pPr lvl="1"/>
            <a:r>
              <a:rPr lang="en-US" sz="1600" dirty="0" smtClean="0"/>
              <a:t>Enter the county and case number</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407" y="1969084"/>
            <a:ext cx="5496692" cy="1908559"/>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407" y="3945951"/>
            <a:ext cx="5496692" cy="2191230"/>
          </a:xfrm>
          <a:prstGeom prst="rect">
            <a:avLst/>
          </a:prstGeom>
        </p:spPr>
      </p:pic>
    </p:spTree>
    <p:extLst>
      <p:ext uri="{BB962C8B-B14F-4D97-AF65-F5344CB8AC3E}">
        <p14:creationId xmlns:p14="http://schemas.microsoft.com/office/powerpoint/2010/main" val="1753125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44562"/>
          </a:xfrm>
        </p:spPr>
        <p:txBody>
          <a:bodyPr/>
          <a:lstStyle/>
          <a:p>
            <a:r>
              <a:rPr lang="en-US" sz="3500" dirty="0"/>
              <a:t>Annual Accounts and Annual Reports</a:t>
            </a:r>
          </a:p>
        </p:txBody>
      </p:sp>
      <p:sp>
        <p:nvSpPr>
          <p:cNvPr id="3" name="Content Placeholder 2"/>
          <p:cNvSpPr>
            <a:spLocks noGrp="1"/>
          </p:cNvSpPr>
          <p:nvPr>
            <p:ph idx="1"/>
          </p:nvPr>
        </p:nvSpPr>
        <p:spPr>
          <a:xfrm>
            <a:off x="646111" y="1097280"/>
            <a:ext cx="8946541" cy="5511338"/>
          </a:xfrm>
        </p:spPr>
        <p:txBody>
          <a:bodyPr>
            <a:normAutofit/>
          </a:bodyPr>
          <a:lstStyle/>
          <a:p>
            <a:r>
              <a:rPr lang="en-US" sz="1600" dirty="0" smtClean="0"/>
              <a:t>Select “Upload Documents”</a:t>
            </a:r>
          </a:p>
          <a:p>
            <a:pPr lvl="1">
              <a:spcBef>
                <a:spcPts val="0"/>
              </a:spcBef>
            </a:pPr>
            <a:r>
              <a:rPr lang="en-US" sz="1400" dirty="0" smtClean="0"/>
              <a:t>This will open up saved files in</a:t>
            </a:r>
          </a:p>
          <a:p>
            <a:pPr marL="457200" lvl="1" indent="0">
              <a:spcBef>
                <a:spcPts val="0"/>
              </a:spcBef>
              <a:buNone/>
            </a:pPr>
            <a:r>
              <a:rPr lang="en-US" sz="1400" dirty="0"/>
              <a:t>y</a:t>
            </a:r>
            <a:r>
              <a:rPr lang="en-US" sz="1400" dirty="0" smtClean="0"/>
              <a:t>our computer and you will select</a:t>
            </a:r>
          </a:p>
          <a:p>
            <a:pPr marL="457200" lvl="1" indent="0">
              <a:spcBef>
                <a:spcPts val="0"/>
              </a:spcBef>
              <a:buNone/>
            </a:pPr>
            <a:r>
              <a:rPr lang="en-US" sz="1400" dirty="0"/>
              <a:t>t</a:t>
            </a:r>
            <a:r>
              <a:rPr lang="en-US" sz="1400" dirty="0" smtClean="0"/>
              <a:t>he documents you wish to file with</a:t>
            </a:r>
          </a:p>
          <a:p>
            <a:pPr marL="457200" lvl="1" indent="0">
              <a:spcBef>
                <a:spcPts val="0"/>
              </a:spcBef>
              <a:buNone/>
            </a:pPr>
            <a:r>
              <a:rPr lang="en-US" sz="1400" dirty="0"/>
              <a:t>t</a:t>
            </a:r>
            <a:r>
              <a:rPr lang="en-US" sz="1400" dirty="0" smtClean="0"/>
              <a:t>he court</a:t>
            </a:r>
          </a:p>
          <a:p>
            <a:pPr lvl="1">
              <a:spcBef>
                <a:spcPts val="0"/>
              </a:spcBef>
            </a:pPr>
            <a:r>
              <a:rPr lang="en-US" sz="1400" dirty="0" smtClean="0"/>
              <a:t>Once uploaded, the documents</a:t>
            </a:r>
          </a:p>
          <a:p>
            <a:pPr marL="457200" lvl="1" indent="0">
              <a:spcBef>
                <a:spcPts val="0"/>
              </a:spcBef>
              <a:buNone/>
            </a:pPr>
            <a:r>
              <a:rPr lang="en-US" sz="1400" dirty="0"/>
              <a:t>b</a:t>
            </a:r>
            <a:r>
              <a:rPr lang="en-US" sz="1400" dirty="0" smtClean="0"/>
              <a:t>eing filed will appear in the list of </a:t>
            </a:r>
          </a:p>
          <a:p>
            <a:pPr marL="457200" lvl="1" indent="0">
              <a:spcBef>
                <a:spcPts val="0"/>
              </a:spcBef>
              <a:buNone/>
            </a:pPr>
            <a:r>
              <a:rPr lang="en-US" sz="1400" dirty="0"/>
              <a:t>f</a:t>
            </a:r>
            <a:r>
              <a:rPr lang="en-US" sz="1400" dirty="0" smtClean="0"/>
              <a:t>iles to be uploaded</a:t>
            </a:r>
          </a:p>
          <a:p>
            <a:pPr lvl="1">
              <a:spcBef>
                <a:spcPts val="0"/>
              </a:spcBef>
            </a:pPr>
            <a:r>
              <a:rPr lang="en-US" sz="1400" dirty="0" smtClean="0"/>
              <a:t>Once you have selected the </a:t>
            </a:r>
          </a:p>
          <a:p>
            <a:pPr marL="457200" lvl="1" indent="0">
              <a:spcBef>
                <a:spcPts val="0"/>
              </a:spcBef>
              <a:buNone/>
            </a:pPr>
            <a:r>
              <a:rPr lang="en-US" sz="1400" dirty="0"/>
              <a:t>d</a:t>
            </a:r>
            <a:r>
              <a:rPr lang="en-US" sz="1400" dirty="0" smtClean="0"/>
              <a:t>ocument type and titled each </a:t>
            </a:r>
          </a:p>
          <a:p>
            <a:pPr marL="457200" lvl="1" indent="0">
              <a:spcBef>
                <a:spcPts val="0"/>
              </a:spcBef>
              <a:buNone/>
            </a:pPr>
            <a:r>
              <a:rPr lang="en-US" sz="1400" dirty="0" smtClean="0"/>
              <a:t>document, click “Continue”</a:t>
            </a:r>
            <a:endParaRPr lang="en-US" sz="1400" dirty="0"/>
          </a:p>
          <a:p>
            <a:pPr marL="0" indent="0">
              <a:buNone/>
            </a:pPr>
            <a:endParaRPr lang="en-US" sz="1600" dirty="0" smtClean="0"/>
          </a:p>
          <a:p>
            <a:pPr marL="0" indent="0">
              <a:buNone/>
            </a:pPr>
            <a:endParaRPr lang="en-US" sz="1600" dirty="0" smtClean="0"/>
          </a:p>
          <a:p>
            <a:r>
              <a:rPr lang="en-US" sz="1600" dirty="0" smtClean="0"/>
              <a:t>Document Type – indicate the type of document you are filing by using the drop down menu or by typing the name of the document you are filing</a:t>
            </a:r>
          </a:p>
          <a:p>
            <a:r>
              <a:rPr lang="en-US" sz="1600" dirty="0" smtClean="0"/>
              <a:t>Document Title – give the document a title</a:t>
            </a:r>
          </a:p>
          <a:p>
            <a:pPr lvl="1">
              <a:spcBef>
                <a:spcPts val="0"/>
              </a:spcBef>
            </a:pPr>
            <a:r>
              <a:rPr lang="en-US" sz="1400" dirty="0" smtClean="0"/>
              <a:t>Ex:	2022 Annual Account </a:t>
            </a:r>
          </a:p>
          <a:p>
            <a:pPr marL="514350" lvl="1" indent="0">
              <a:spcBef>
                <a:spcPts val="0"/>
              </a:spcBef>
              <a:buNone/>
            </a:pPr>
            <a:r>
              <a:rPr lang="en-US" sz="1400" dirty="0"/>
              <a:t>	</a:t>
            </a:r>
            <a:r>
              <a:rPr lang="en-US" sz="1400" dirty="0" smtClean="0"/>
              <a:t>	2022 Account of Guardian/Conservator</a:t>
            </a:r>
          </a:p>
          <a:p>
            <a:pPr marL="514350" lvl="1" indent="0">
              <a:spcBef>
                <a:spcPts val="0"/>
              </a:spcBef>
              <a:buNone/>
            </a:pPr>
            <a:r>
              <a:rPr lang="en-US" sz="1400" dirty="0"/>
              <a:t>	</a:t>
            </a:r>
            <a:r>
              <a:rPr lang="en-US" sz="1400" dirty="0" smtClean="0"/>
              <a:t>	</a:t>
            </a:r>
            <a:r>
              <a:rPr lang="en-US" sz="1400" dirty="0"/>
              <a:t>Doe, J – </a:t>
            </a:r>
            <a:r>
              <a:rPr lang="en-US" sz="1400" dirty="0" smtClean="0"/>
              <a:t>22GN1234 </a:t>
            </a:r>
            <a:r>
              <a:rPr lang="en-US" sz="1400" dirty="0"/>
              <a:t>– 2022 Annual </a:t>
            </a:r>
            <a:r>
              <a:rPr lang="en-US" sz="1400" dirty="0" smtClean="0"/>
              <a:t>Account</a:t>
            </a:r>
          </a:p>
          <a:p>
            <a:pPr marL="914400" lvl="2" indent="0">
              <a:spcBef>
                <a:spcPts val="0"/>
              </a:spcBef>
              <a:buNone/>
            </a:pPr>
            <a:r>
              <a:rPr lang="en-US" sz="1000" dirty="0"/>
              <a:t>	</a:t>
            </a:r>
            <a:r>
              <a:rPr lang="en-US" sz="1400" dirty="0" smtClean="0"/>
              <a:t>2022 Annual Report on Condition of the Ward</a:t>
            </a:r>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2668" y="1097280"/>
            <a:ext cx="5668166" cy="3200847"/>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513" y="5025816"/>
            <a:ext cx="3734321" cy="1752845"/>
          </a:xfrm>
          <a:prstGeom prst="rect">
            <a:avLst/>
          </a:prstGeom>
        </p:spPr>
      </p:pic>
    </p:spTree>
    <p:extLst>
      <p:ext uri="{BB962C8B-B14F-4D97-AF65-F5344CB8AC3E}">
        <p14:creationId xmlns:p14="http://schemas.microsoft.com/office/powerpoint/2010/main" val="363162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27937"/>
          </a:xfrm>
        </p:spPr>
        <p:txBody>
          <a:bodyPr/>
          <a:lstStyle/>
          <a:p>
            <a:r>
              <a:rPr lang="en-US" sz="3500" dirty="0" smtClean="0"/>
              <a:t>Annual Accounts and Annual Reports</a:t>
            </a:r>
            <a:endParaRPr lang="en-US" sz="3500" dirty="0"/>
          </a:p>
        </p:txBody>
      </p:sp>
      <p:sp>
        <p:nvSpPr>
          <p:cNvPr id="3" name="Content Placeholder 2"/>
          <p:cNvSpPr>
            <a:spLocks noGrp="1"/>
          </p:cNvSpPr>
          <p:nvPr>
            <p:ph idx="1"/>
          </p:nvPr>
        </p:nvSpPr>
        <p:spPr>
          <a:xfrm>
            <a:off x="1104293" y="1080655"/>
            <a:ext cx="8946541" cy="4195481"/>
          </a:xfrm>
        </p:spPr>
        <p:txBody>
          <a:bodyPr/>
          <a:lstStyle/>
          <a:p>
            <a:r>
              <a:rPr lang="en-US" dirty="0" smtClean="0"/>
              <a:t>Ready to File</a:t>
            </a:r>
          </a:p>
          <a:p>
            <a:pPr lvl="1"/>
            <a:r>
              <a:rPr lang="en-US" dirty="0" smtClean="0"/>
              <a:t>Review information on the screen to make sure it is correct</a:t>
            </a:r>
          </a:p>
          <a:p>
            <a:pPr lvl="2"/>
            <a:r>
              <a:rPr lang="en-US" dirty="0" smtClean="0"/>
              <a:t>Confirm case number</a:t>
            </a:r>
          </a:p>
          <a:p>
            <a:pPr lvl="2"/>
            <a:r>
              <a:rPr lang="en-US" dirty="0" smtClean="0"/>
              <a:t>Confirm document title</a:t>
            </a:r>
          </a:p>
          <a:p>
            <a:pPr lvl="1"/>
            <a:r>
              <a:rPr lang="en-US" dirty="0" smtClean="0"/>
              <a:t>Click “File” – this will submit the document to the court for filing and you will receive a confirmation email once it has been processed by the court.</a:t>
            </a:r>
          </a:p>
          <a:p>
            <a:pPr lvl="3"/>
            <a:endParaRPr lang="en-US" dirty="0" smtClean="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501" y="3307231"/>
            <a:ext cx="5586542" cy="3550769"/>
          </a:xfrm>
          <a:prstGeom prst="rect">
            <a:avLst/>
          </a:prstGeom>
        </p:spPr>
      </p:pic>
    </p:spTree>
    <p:extLst>
      <p:ext uri="{BB962C8B-B14F-4D97-AF65-F5344CB8AC3E}">
        <p14:creationId xmlns:p14="http://schemas.microsoft.com/office/powerpoint/2010/main" val="1531103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61187"/>
          </a:xfrm>
        </p:spPr>
        <p:txBody>
          <a:bodyPr/>
          <a:lstStyle/>
          <a:p>
            <a:r>
              <a:rPr lang="en-US" sz="3500" dirty="0" smtClean="0"/>
              <a:t>Annual Accounts and Annual Reports</a:t>
            </a:r>
            <a:endParaRPr lang="en-US" sz="3500" dirty="0"/>
          </a:p>
        </p:txBody>
      </p:sp>
      <p:sp>
        <p:nvSpPr>
          <p:cNvPr id="3" name="Content Placeholder 2"/>
          <p:cNvSpPr>
            <a:spLocks noGrp="1"/>
          </p:cNvSpPr>
          <p:nvPr>
            <p:ph idx="1"/>
          </p:nvPr>
        </p:nvSpPr>
        <p:spPr>
          <a:xfrm>
            <a:off x="1104293" y="1175371"/>
            <a:ext cx="8946541" cy="4195481"/>
          </a:xfrm>
        </p:spPr>
        <p:txBody>
          <a:bodyPr/>
          <a:lstStyle/>
          <a:p>
            <a:r>
              <a:rPr lang="en-US" dirty="0" smtClean="0"/>
              <a:t>Filing as an Electronic Party </a:t>
            </a:r>
            <a:endParaRPr lang="en-US" dirty="0" smtClean="0"/>
          </a:p>
          <a:p>
            <a:r>
              <a:rPr lang="en-US" dirty="0" smtClean="0"/>
              <a:t>Log </a:t>
            </a:r>
            <a:r>
              <a:rPr lang="en-US" dirty="0" smtClean="0"/>
              <a:t>in with your username and password</a:t>
            </a:r>
          </a:p>
          <a:p>
            <a:pPr lvl="1"/>
            <a:r>
              <a:rPr lang="en-US" dirty="0" smtClean="0"/>
              <a:t>Select “my cases”</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571" y="2375336"/>
            <a:ext cx="7743983" cy="4135675"/>
          </a:xfrm>
          <a:prstGeom prst="rect">
            <a:avLst/>
          </a:prstGeom>
        </p:spPr>
      </p:pic>
    </p:spTree>
    <p:extLst>
      <p:ext uri="{BB962C8B-B14F-4D97-AF65-F5344CB8AC3E}">
        <p14:creationId xmlns:p14="http://schemas.microsoft.com/office/powerpoint/2010/main" val="246196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4191"/>
          </a:xfrm>
        </p:spPr>
        <p:txBody>
          <a:bodyPr/>
          <a:lstStyle/>
          <a:p>
            <a:r>
              <a:rPr lang="en-US" sz="3500" dirty="0" smtClean="0"/>
              <a:t>Annual Accounts and Annual Reports</a:t>
            </a:r>
            <a:endParaRPr lang="en-US" sz="3500" dirty="0"/>
          </a:p>
        </p:txBody>
      </p:sp>
      <p:sp>
        <p:nvSpPr>
          <p:cNvPr id="3" name="Content Placeholder 2"/>
          <p:cNvSpPr>
            <a:spLocks noGrp="1"/>
          </p:cNvSpPr>
          <p:nvPr>
            <p:ph idx="1"/>
          </p:nvPr>
        </p:nvSpPr>
        <p:spPr>
          <a:xfrm>
            <a:off x="1157884" y="1246909"/>
            <a:ext cx="8946541" cy="4195481"/>
          </a:xfrm>
        </p:spPr>
        <p:txBody>
          <a:bodyPr/>
          <a:lstStyle/>
          <a:p>
            <a:r>
              <a:rPr lang="en-US" dirty="0" smtClean="0"/>
              <a:t>As long as you have already opted in, you should see the case listed in the “my cases” list</a:t>
            </a:r>
          </a:p>
          <a:p>
            <a:r>
              <a:rPr lang="en-US" dirty="0" smtClean="0"/>
              <a:t>Select the “file another document” tab on the right side of the screen</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931" y="2850929"/>
            <a:ext cx="7258446" cy="3385652"/>
          </a:xfrm>
          <a:prstGeom prst="rect">
            <a:avLst/>
          </a:prstGeom>
        </p:spPr>
      </p:pic>
    </p:spTree>
    <p:extLst>
      <p:ext uri="{BB962C8B-B14F-4D97-AF65-F5344CB8AC3E}">
        <p14:creationId xmlns:p14="http://schemas.microsoft.com/office/powerpoint/2010/main" val="353966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02751"/>
          </a:xfrm>
        </p:spPr>
        <p:txBody>
          <a:bodyPr/>
          <a:lstStyle/>
          <a:p>
            <a:r>
              <a:rPr lang="en-US" sz="3500" dirty="0" smtClean="0"/>
              <a:t>Annual Accounts and Annual Reports</a:t>
            </a:r>
            <a:endParaRPr lang="en-US" sz="3500" dirty="0"/>
          </a:p>
        </p:txBody>
      </p:sp>
      <p:sp>
        <p:nvSpPr>
          <p:cNvPr id="3" name="Content Placeholder 2"/>
          <p:cNvSpPr>
            <a:spLocks noGrp="1"/>
          </p:cNvSpPr>
          <p:nvPr>
            <p:ph idx="1"/>
          </p:nvPr>
        </p:nvSpPr>
        <p:spPr>
          <a:xfrm>
            <a:off x="1104293" y="1155469"/>
            <a:ext cx="8946541" cy="4195481"/>
          </a:xfrm>
        </p:spPr>
        <p:txBody>
          <a:bodyPr/>
          <a:lstStyle/>
          <a:p>
            <a:r>
              <a:rPr lang="en-US" dirty="0" smtClean="0"/>
              <a:t>Upload the documents you wish to file</a:t>
            </a:r>
          </a:p>
          <a:p>
            <a:r>
              <a:rPr lang="en-US" dirty="0" smtClean="0"/>
              <a:t>Select the “document type” and give each document a title</a:t>
            </a:r>
          </a:p>
          <a:p>
            <a:r>
              <a:rPr lang="en-US" dirty="0" smtClean="0"/>
              <a:t>Select “continue” in the lower left corner</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31" y="2538890"/>
            <a:ext cx="7775063" cy="4206608"/>
          </a:xfrm>
          <a:prstGeom prst="rect">
            <a:avLst/>
          </a:prstGeom>
        </p:spPr>
      </p:pic>
    </p:spTree>
    <p:extLst>
      <p:ext uri="{BB962C8B-B14F-4D97-AF65-F5344CB8AC3E}">
        <p14:creationId xmlns:p14="http://schemas.microsoft.com/office/powerpoint/2010/main" val="2358684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61187"/>
          </a:xfrm>
        </p:spPr>
        <p:txBody>
          <a:bodyPr/>
          <a:lstStyle/>
          <a:p>
            <a:r>
              <a:rPr lang="en-US" sz="3500" dirty="0" smtClean="0"/>
              <a:t>Annual Account and Annual Reports</a:t>
            </a:r>
            <a:endParaRPr lang="en-US" sz="3500" dirty="0"/>
          </a:p>
        </p:txBody>
      </p:sp>
      <p:sp>
        <p:nvSpPr>
          <p:cNvPr id="3" name="Content Placeholder 2"/>
          <p:cNvSpPr>
            <a:spLocks noGrp="1"/>
          </p:cNvSpPr>
          <p:nvPr>
            <p:ph idx="1"/>
          </p:nvPr>
        </p:nvSpPr>
        <p:spPr>
          <a:xfrm>
            <a:off x="1104293" y="1113905"/>
            <a:ext cx="8946541" cy="4195481"/>
          </a:xfrm>
        </p:spPr>
        <p:txBody>
          <a:bodyPr/>
          <a:lstStyle/>
          <a:p>
            <a:r>
              <a:rPr lang="en-US" dirty="0" smtClean="0"/>
              <a:t>On the “ready to file” page, check the appropriate boxes</a:t>
            </a:r>
          </a:p>
          <a:p>
            <a:r>
              <a:rPr lang="en-US" dirty="0" smtClean="0"/>
              <a:t>Review and confirm the case number and documents you wish to file</a:t>
            </a:r>
          </a:p>
          <a:p>
            <a:r>
              <a:rPr lang="en-US" dirty="0" smtClean="0"/>
              <a:t>Select “file” in the lower left corner</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00" y="2660994"/>
            <a:ext cx="7649144" cy="4055587"/>
          </a:xfrm>
          <a:prstGeom prst="rect">
            <a:avLst/>
          </a:prstGeom>
        </p:spPr>
      </p:pic>
    </p:spTree>
    <p:extLst>
      <p:ext uri="{BB962C8B-B14F-4D97-AF65-F5344CB8AC3E}">
        <p14:creationId xmlns:p14="http://schemas.microsoft.com/office/powerpoint/2010/main" val="399268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11311"/>
          </a:xfrm>
        </p:spPr>
        <p:txBody>
          <a:bodyPr/>
          <a:lstStyle/>
          <a:p>
            <a:r>
              <a:rPr lang="en-US" sz="3500" dirty="0" smtClean="0"/>
              <a:t>Annual Accounts and Annual Reports</a:t>
            </a:r>
            <a:endParaRPr lang="en-US" sz="3500" dirty="0"/>
          </a:p>
        </p:txBody>
      </p:sp>
      <p:sp>
        <p:nvSpPr>
          <p:cNvPr id="3" name="Content Placeholder 2"/>
          <p:cNvSpPr>
            <a:spLocks noGrp="1"/>
          </p:cNvSpPr>
          <p:nvPr>
            <p:ph idx="1"/>
          </p:nvPr>
        </p:nvSpPr>
        <p:spPr>
          <a:xfrm>
            <a:off x="1157884" y="1130205"/>
            <a:ext cx="8946541" cy="4195481"/>
          </a:xfrm>
        </p:spPr>
        <p:txBody>
          <a:bodyPr>
            <a:normAutofit/>
          </a:bodyPr>
          <a:lstStyle/>
          <a:p>
            <a:r>
              <a:rPr lang="en-US" sz="1800" dirty="0" smtClean="0"/>
              <a:t>As an Electronic Party to a case, you will also get an email from the court when the submitted document gets processed</a:t>
            </a:r>
          </a:p>
          <a:p>
            <a:r>
              <a:rPr lang="en-US" sz="1800" dirty="0" smtClean="0"/>
              <a:t>You may also go back to the “my cases” tab and click “view documents” – if you were successful, the document should now show up in the case (if the document has not been processed by the court, it will likely say “submitted” or “awaiting court action” next to it).</a:t>
            </a:r>
            <a:endParaRPr lang="en-US" sz="18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837" y="3028440"/>
            <a:ext cx="7775270" cy="3626721"/>
          </a:xfrm>
          <a:prstGeom prst="rect">
            <a:avLst/>
          </a:prstGeom>
        </p:spPr>
      </p:pic>
    </p:spTree>
    <p:extLst>
      <p:ext uri="{BB962C8B-B14F-4D97-AF65-F5344CB8AC3E}">
        <p14:creationId xmlns:p14="http://schemas.microsoft.com/office/powerpoint/2010/main" val="944249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60198"/>
          </a:xfrm>
        </p:spPr>
        <p:txBody>
          <a:bodyPr/>
          <a:lstStyle/>
          <a:p>
            <a:r>
              <a:rPr lang="en-US" sz="3000" dirty="0" smtClean="0"/>
              <a:t>Filing Monthly Budgets, Requests to Spend $500, Gifting Requests, Mileage Requests, etc.</a:t>
            </a:r>
            <a:endParaRPr lang="en-US" sz="3000" dirty="0"/>
          </a:p>
        </p:txBody>
      </p:sp>
      <p:sp>
        <p:nvSpPr>
          <p:cNvPr id="3" name="Content Placeholder 2"/>
          <p:cNvSpPr>
            <a:spLocks noGrp="1"/>
          </p:cNvSpPr>
          <p:nvPr>
            <p:ph idx="1"/>
          </p:nvPr>
        </p:nvSpPr>
        <p:spPr>
          <a:xfrm>
            <a:off x="646111" y="1521228"/>
            <a:ext cx="8946541" cy="4195481"/>
          </a:xfrm>
        </p:spPr>
        <p:txBody>
          <a:bodyPr/>
          <a:lstStyle/>
          <a:p>
            <a:r>
              <a:rPr lang="en-US" dirty="0" smtClean="0"/>
              <a:t>Obtain the appropriate form from the Outagamie County Register in Probate Website</a:t>
            </a:r>
          </a:p>
          <a:p>
            <a:pPr lvl="1"/>
            <a:r>
              <a:rPr lang="en-US" dirty="0" smtClean="0"/>
              <a:t>Fill out the document completely</a:t>
            </a:r>
          </a:p>
          <a:p>
            <a:pPr lvl="2"/>
            <a:r>
              <a:rPr lang="en-US" dirty="0" smtClean="0"/>
              <a:t>Once filled out, save the document in word format (you will need the word document later)</a:t>
            </a:r>
          </a:p>
          <a:p>
            <a:pPr lvl="2"/>
            <a:r>
              <a:rPr lang="en-US" dirty="0" smtClean="0"/>
              <a:t>Print the document, sign it, and prepare any necessary attachments</a:t>
            </a:r>
          </a:p>
          <a:p>
            <a:pPr lvl="1"/>
            <a:r>
              <a:rPr lang="en-US" dirty="0" smtClean="0"/>
              <a:t>Take the signed Petition, including attachments, and scan and save it as a pdf.</a:t>
            </a:r>
          </a:p>
          <a:p>
            <a:pPr lvl="2"/>
            <a:r>
              <a:rPr lang="en-US" dirty="0" smtClean="0"/>
              <a:t>Upload the pdf to the case and file as a “Petition”</a:t>
            </a:r>
          </a:p>
          <a:p>
            <a:pPr lvl="2"/>
            <a:r>
              <a:rPr lang="en-US" dirty="0" smtClean="0"/>
              <a:t>Upload the word document you prepared and file it as a “Proposed Order”</a:t>
            </a:r>
          </a:p>
          <a:p>
            <a:pPr lvl="2"/>
            <a:endParaRPr lang="en-US" dirty="0" smtClean="0"/>
          </a:p>
        </p:txBody>
      </p:sp>
    </p:spTree>
    <p:extLst>
      <p:ext uri="{BB962C8B-B14F-4D97-AF65-F5344CB8AC3E}">
        <p14:creationId xmlns:p14="http://schemas.microsoft.com/office/powerpoint/2010/main" val="4216345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77566"/>
          </a:xfrm>
        </p:spPr>
        <p:txBody>
          <a:bodyPr/>
          <a:lstStyle/>
          <a:p>
            <a:r>
              <a:rPr lang="en-US" dirty="0" smtClean="0"/>
              <a:t>Filing a Proposed Order</a:t>
            </a:r>
            <a:endParaRPr lang="en-US" dirty="0"/>
          </a:p>
        </p:txBody>
      </p:sp>
      <p:sp>
        <p:nvSpPr>
          <p:cNvPr id="3" name="Content Placeholder 2"/>
          <p:cNvSpPr>
            <a:spLocks noGrp="1"/>
          </p:cNvSpPr>
          <p:nvPr>
            <p:ph idx="1"/>
          </p:nvPr>
        </p:nvSpPr>
        <p:spPr>
          <a:xfrm>
            <a:off x="646111" y="1230284"/>
            <a:ext cx="8946541" cy="4195481"/>
          </a:xfrm>
        </p:spPr>
        <p:txBody>
          <a:bodyPr>
            <a:normAutofit lnSpcReduction="10000"/>
          </a:bodyPr>
          <a:lstStyle/>
          <a:p>
            <a:r>
              <a:rPr lang="en-US" dirty="0" smtClean="0"/>
              <a:t>Process is identical to filing other court documents with a few additional rules to keep in mind</a:t>
            </a:r>
          </a:p>
          <a:p>
            <a:pPr lvl="1"/>
            <a:r>
              <a:rPr lang="en-US" dirty="0" smtClean="0"/>
              <a:t>Document </a:t>
            </a:r>
            <a:r>
              <a:rPr lang="en-US" u="sng" dirty="0" smtClean="0"/>
              <a:t>must</a:t>
            </a:r>
            <a:r>
              <a:rPr lang="en-US" dirty="0" smtClean="0"/>
              <a:t> be filed as a word document</a:t>
            </a:r>
          </a:p>
          <a:p>
            <a:pPr lvl="1"/>
            <a:r>
              <a:rPr lang="en-US" dirty="0" smtClean="0"/>
              <a:t>The document type </a:t>
            </a:r>
            <a:r>
              <a:rPr lang="en-US" u="sng" dirty="0" smtClean="0"/>
              <a:t>must</a:t>
            </a:r>
            <a:r>
              <a:rPr lang="en-US" dirty="0" smtClean="0"/>
              <a:t> be proposed order</a:t>
            </a:r>
          </a:p>
          <a:p>
            <a:pPr lvl="1"/>
            <a:r>
              <a:rPr lang="en-US" dirty="0" smtClean="0"/>
              <a:t>Document submitted </a:t>
            </a:r>
            <a:r>
              <a:rPr lang="en-US" u="sng" dirty="0" smtClean="0"/>
              <a:t>must</a:t>
            </a:r>
            <a:r>
              <a:rPr lang="en-US" dirty="0" smtClean="0"/>
              <a:t> contain the 3” margin along the top</a:t>
            </a:r>
          </a:p>
          <a:p>
            <a:pPr marL="457200" lvl="1" indent="0">
              <a:buNone/>
            </a:pPr>
            <a:endParaRPr lang="en-US" dirty="0" smtClean="0"/>
          </a:p>
          <a:p>
            <a:pPr>
              <a:spcBef>
                <a:spcPts val="0"/>
              </a:spcBef>
            </a:pPr>
            <a:r>
              <a:rPr lang="en-US" dirty="0" smtClean="0"/>
              <a:t>Once the document is submitted, the Court can</a:t>
            </a:r>
          </a:p>
          <a:p>
            <a:pPr marL="0" indent="0">
              <a:spcBef>
                <a:spcPts val="0"/>
              </a:spcBef>
              <a:buNone/>
            </a:pPr>
            <a:r>
              <a:rPr lang="en-US" dirty="0" smtClean="0"/>
              <a:t>Modify the document and electronically sign the</a:t>
            </a:r>
          </a:p>
          <a:p>
            <a:pPr marL="0" indent="0">
              <a:spcBef>
                <a:spcPts val="0"/>
              </a:spcBef>
              <a:buNone/>
            </a:pPr>
            <a:r>
              <a:rPr lang="en-US" dirty="0" smtClean="0"/>
              <a:t>Document.  Once the document is electronically</a:t>
            </a:r>
          </a:p>
          <a:p>
            <a:pPr marL="0" indent="0">
              <a:spcBef>
                <a:spcPts val="0"/>
              </a:spcBef>
              <a:buNone/>
            </a:pPr>
            <a:r>
              <a:rPr lang="en-US" dirty="0" smtClean="0"/>
              <a:t>signed and processed by the court, you will get it in</a:t>
            </a:r>
          </a:p>
          <a:p>
            <a:pPr marL="0" indent="0">
              <a:spcBef>
                <a:spcPts val="0"/>
              </a:spcBef>
              <a:buNone/>
            </a:pPr>
            <a:r>
              <a:rPr lang="en-US" dirty="0"/>
              <a:t>y</a:t>
            </a:r>
            <a:r>
              <a:rPr lang="en-US" dirty="0" smtClean="0"/>
              <a:t>our email instantly if you are an e-filing party.</a:t>
            </a:r>
          </a:p>
          <a:p>
            <a:pPr marL="0" indent="0">
              <a:spcBef>
                <a:spcPts val="0"/>
              </a:spcBef>
              <a:buNone/>
            </a:pPr>
            <a:r>
              <a:rPr lang="en-US" dirty="0" smtClean="0"/>
              <a:t>If you filed this as a non-party filer, the document will</a:t>
            </a:r>
          </a:p>
          <a:p>
            <a:pPr marL="0" indent="0">
              <a:spcBef>
                <a:spcPts val="0"/>
              </a:spcBef>
              <a:buNone/>
            </a:pPr>
            <a:r>
              <a:rPr lang="en-US" dirty="0" smtClean="0"/>
              <a:t>But printed and mailed to you just like in the past.</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033" y="3125585"/>
            <a:ext cx="3904680" cy="3732415"/>
          </a:xfrm>
          <a:prstGeom prst="rect">
            <a:avLst/>
          </a:prstGeom>
        </p:spPr>
      </p:pic>
    </p:spTree>
    <p:extLst>
      <p:ext uri="{BB962C8B-B14F-4D97-AF65-F5344CB8AC3E}">
        <p14:creationId xmlns:p14="http://schemas.microsoft.com/office/powerpoint/2010/main" val="1052088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Introduce individuals interested in using the e-filing system to the information and procedures in place to provide assistance</a:t>
            </a:r>
          </a:p>
          <a:p>
            <a:r>
              <a:rPr lang="en-US" dirty="0" smtClean="0"/>
              <a:t>Increase the layperson’s familiarity with the Wisconsin Court Systems website and the materials available to them to answer questions they might have</a:t>
            </a:r>
          </a:p>
          <a:p>
            <a:r>
              <a:rPr lang="en-US" dirty="0"/>
              <a:t>Reduce the amount of physical paper exchanged between Probate Office and litigants</a:t>
            </a:r>
          </a:p>
          <a:p>
            <a:r>
              <a:rPr lang="en-US" dirty="0"/>
              <a:t>Increase efficiency in the exchange of information between Probate Office and </a:t>
            </a:r>
            <a:r>
              <a:rPr lang="en-US" dirty="0" smtClean="0"/>
              <a:t>litigants</a:t>
            </a:r>
          </a:p>
          <a:p>
            <a:endParaRPr lang="en-US" dirty="0" smtClean="0"/>
          </a:p>
          <a:p>
            <a:endParaRPr lang="en-US" dirty="0"/>
          </a:p>
        </p:txBody>
      </p:sp>
    </p:spTree>
    <p:extLst>
      <p:ext uri="{BB962C8B-B14F-4D97-AF65-F5344CB8AC3E}">
        <p14:creationId xmlns:p14="http://schemas.microsoft.com/office/powerpoint/2010/main" val="2671386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4191"/>
          </a:xfrm>
        </p:spPr>
        <p:txBody>
          <a:bodyPr/>
          <a:lstStyle/>
          <a:p>
            <a:r>
              <a:rPr lang="en-US" sz="3500" dirty="0" smtClean="0"/>
              <a:t>Training Guides, Tutorials, and Resources</a:t>
            </a:r>
            <a:endParaRPr lang="en-US" sz="3500" dirty="0"/>
          </a:p>
        </p:txBody>
      </p:sp>
      <p:sp>
        <p:nvSpPr>
          <p:cNvPr id="3" name="Content Placeholder 2"/>
          <p:cNvSpPr>
            <a:spLocks noGrp="1"/>
          </p:cNvSpPr>
          <p:nvPr>
            <p:ph idx="1"/>
          </p:nvPr>
        </p:nvSpPr>
        <p:spPr>
          <a:xfrm>
            <a:off x="875201" y="1246909"/>
            <a:ext cx="8946541" cy="4195481"/>
          </a:xfrm>
        </p:spPr>
        <p:txBody>
          <a:bodyPr/>
          <a:lstStyle/>
          <a:p>
            <a:r>
              <a:rPr lang="en-US" dirty="0"/>
              <a:t>Visit </a:t>
            </a:r>
            <a:r>
              <a:rPr lang="en-US" dirty="0">
                <a:hlinkClick r:id="rId2"/>
              </a:rPr>
              <a:t>https://</a:t>
            </a:r>
            <a:r>
              <a:rPr lang="en-US" dirty="0" smtClean="0">
                <a:hlinkClick r:id="rId2"/>
              </a:rPr>
              <a:t>www.wicourts.gov/ecourts/efilecircuit/train.htm</a:t>
            </a:r>
            <a:endParaRPr lang="en-US" dirty="0" smtClean="0"/>
          </a:p>
          <a:p>
            <a:pPr lvl="1"/>
            <a:r>
              <a:rPr lang="en-US" dirty="0" smtClean="0"/>
              <a:t>Contains handouts on how to create an e-filing account, opting-in, filing documents, filing proposed orders, as well as video tutorials to assist you for the steps involved in this process.</a:t>
            </a:r>
          </a:p>
          <a:p>
            <a:pPr lvl="1"/>
            <a:r>
              <a:rPr lang="en-US" dirty="0" smtClean="0"/>
              <a:t>Frequently Asked Questions</a:t>
            </a:r>
          </a:p>
          <a:p>
            <a:pPr lvl="1"/>
            <a:r>
              <a:rPr lang="en-US" dirty="0" smtClean="0"/>
              <a:t>How to contact support</a:t>
            </a:r>
          </a:p>
          <a:p>
            <a:pPr lvl="2"/>
            <a:r>
              <a:rPr lang="en-US" dirty="0" smtClean="0"/>
              <a:t>e-mail support staff through the website</a:t>
            </a:r>
          </a:p>
          <a:p>
            <a:pPr lvl="2"/>
            <a:r>
              <a:rPr lang="en-US" dirty="0" smtClean="0"/>
              <a:t>Online chat with support staff</a:t>
            </a:r>
          </a:p>
          <a:p>
            <a:pPr lvl="2"/>
            <a:r>
              <a:rPr lang="en-US" dirty="0" smtClean="0"/>
              <a:t>Call support staff: 1-800-462-8843</a:t>
            </a:r>
          </a:p>
          <a:p>
            <a:pPr lvl="1"/>
            <a:endParaRPr lang="en-US" dirty="0"/>
          </a:p>
        </p:txBody>
      </p:sp>
    </p:spTree>
    <p:extLst>
      <p:ext uri="{BB962C8B-B14F-4D97-AF65-F5344CB8AC3E}">
        <p14:creationId xmlns:p14="http://schemas.microsoft.com/office/powerpoint/2010/main" val="164008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Remember</a:t>
            </a:r>
            <a:endParaRPr lang="en-US" dirty="0"/>
          </a:p>
        </p:txBody>
      </p:sp>
      <p:sp>
        <p:nvSpPr>
          <p:cNvPr id="3" name="Content Placeholder 2"/>
          <p:cNvSpPr>
            <a:spLocks noGrp="1"/>
          </p:cNvSpPr>
          <p:nvPr>
            <p:ph idx="1"/>
          </p:nvPr>
        </p:nvSpPr>
        <p:spPr>
          <a:xfrm>
            <a:off x="1104293" y="1152983"/>
            <a:ext cx="8946541" cy="5272755"/>
          </a:xfrm>
        </p:spPr>
        <p:txBody>
          <a:bodyPr>
            <a:normAutofit/>
          </a:bodyPr>
          <a:lstStyle/>
          <a:p>
            <a:r>
              <a:rPr lang="en-US" dirty="0" smtClean="0"/>
              <a:t>If notarization is required, you cannot use an electronic signature.  You will need to sign the document in front of a notary and upload the signed paperwork as a pdf</a:t>
            </a:r>
          </a:p>
          <a:p>
            <a:r>
              <a:rPr lang="en-US" dirty="0" smtClean="0"/>
              <a:t>Once opted in as an e-filing party – no more paper filing</a:t>
            </a:r>
          </a:p>
          <a:p>
            <a:r>
              <a:rPr lang="en-US" dirty="0" smtClean="0"/>
              <a:t>Document Regulations</a:t>
            </a:r>
          </a:p>
          <a:p>
            <a:pPr lvl="1"/>
            <a:r>
              <a:rPr lang="en-US" dirty="0" smtClean="0"/>
              <a:t>Files that are too large need to be broken up</a:t>
            </a:r>
          </a:p>
          <a:p>
            <a:pPr lvl="1"/>
            <a:r>
              <a:rPr lang="en-US" dirty="0" smtClean="0"/>
              <a:t>Pdf vs. Word format – word documents are necessary for any proposed order so any needed modification can occur.</a:t>
            </a:r>
          </a:p>
          <a:p>
            <a:pPr lvl="1"/>
            <a:r>
              <a:rPr lang="en-US" dirty="0" smtClean="0"/>
              <a:t>3” margin at the top of any proposed orders to allow for electronic signature</a:t>
            </a:r>
          </a:p>
          <a:p>
            <a:r>
              <a:rPr lang="en-US" dirty="0" smtClean="0"/>
              <a:t>Separate scans for different type of documents – </a:t>
            </a:r>
            <a:r>
              <a:rPr lang="en-US" u="sng" dirty="0" smtClean="0"/>
              <a:t>always</a:t>
            </a:r>
            <a:r>
              <a:rPr lang="en-US" dirty="0" smtClean="0"/>
              <a:t> submit the Annual Accounting and Annual Report as separate documents</a:t>
            </a:r>
          </a:p>
          <a:p>
            <a:endParaRPr lang="en-US" dirty="0"/>
          </a:p>
        </p:txBody>
      </p:sp>
    </p:spTree>
    <p:extLst>
      <p:ext uri="{BB962C8B-B14F-4D97-AF65-F5344CB8AC3E}">
        <p14:creationId xmlns:p14="http://schemas.microsoft.com/office/powerpoint/2010/main" val="983733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2380"/>
          </a:xfrm>
        </p:spPr>
        <p:txBody>
          <a:bodyPr/>
          <a:lstStyle/>
          <a:p>
            <a:r>
              <a:rPr lang="en-US" dirty="0" smtClean="0"/>
              <a:t>E-filing Statute</a:t>
            </a:r>
            <a:endParaRPr lang="en-US" dirty="0"/>
          </a:p>
        </p:txBody>
      </p:sp>
      <p:sp>
        <p:nvSpPr>
          <p:cNvPr id="3" name="Content Placeholder 2"/>
          <p:cNvSpPr>
            <a:spLocks noGrp="1"/>
          </p:cNvSpPr>
          <p:nvPr>
            <p:ph idx="1"/>
          </p:nvPr>
        </p:nvSpPr>
        <p:spPr>
          <a:xfrm>
            <a:off x="1104293" y="1305098"/>
            <a:ext cx="8946541" cy="4195481"/>
          </a:xfrm>
        </p:spPr>
        <p:txBody>
          <a:bodyPr>
            <a:normAutofit lnSpcReduction="10000"/>
          </a:bodyPr>
          <a:lstStyle/>
          <a:p>
            <a:r>
              <a:rPr lang="en-US" dirty="0" smtClean="0"/>
              <a:t>Wis. Stat. </a:t>
            </a:r>
            <a:r>
              <a:rPr lang="en-US" dirty="0" smtClean="0">
                <a:latin typeface="Segoe UI Symbol" panose="020B0502040204020203" pitchFamily="34" charset="0"/>
                <a:ea typeface="Segoe UI Symbol" panose="020B0502040204020203" pitchFamily="34" charset="0"/>
              </a:rPr>
              <a:t>§ 801.18</a:t>
            </a:r>
          </a:p>
          <a:p>
            <a:pPr lvl="1"/>
            <a:r>
              <a:rPr lang="en-US" dirty="0" smtClean="0">
                <a:latin typeface="Segoe UI Symbol" panose="020B0502040204020203" pitchFamily="34" charset="0"/>
                <a:ea typeface="Segoe UI Symbol" panose="020B0502040204020203" pitchFamily="34" charset="0"/>
              </a:rPr>
              <a:t>Individual required to e-file:</a:t>
            </a:r>
          </a:p>
          <a:p>
            <a:pPr lvl="2"/>
            <a:r>
              <a:rPr lang="en-US" dirty="0" smtClean="0">
                <a:latin typeface="Segoe UI Symbol" panose="020B0502040204020203" pitchFamily="34" charset="0"/>
                <a:ea typeface="Segoe UI Symbol" panose="020B0502040204020203" pitchFamily="34" charset="0"/>
              </a:rPr>
              <a:t>Licensed Wisconsin Attorneys</a:t>
            </a:r>
          </a:p>
          <a:p>
            <a:pPr lvl="2"/>
            <a:r>
              <a:rPr lang="en-US" dirty="0" smtClean="0">
                <a:latin typeface="Segoe UI Symbol" panose="020B0502040204020203" pitchFamily="34" charset="0"/>
                <a:ea typeface="Segoe UI Symbol" panose="020B0502040204020203" pitchFamily="34" charset="0"/>
              </a:rPr>
              <a:t>Attorneys appearing under SCR 10.03(4)</a:t>
            </a:r>
          </a:p>
          <a:p>
            <a:pPr lvl="2"/>
            <a:r>
              <a:rPr lang="en-US" dirty="0" smtClean="0">
                <a:latin typeface="Segoe UI Symbol" panose="020B0502040204020203" pitchFamily="34" charset="0"/>
                <a:ea typeface="Segoe UI Symbol" panose="020B0502040204020203" pitchFamily="34" charset="0"/>
              </a:rPr>
              <a:t>High-volume filing agents</a:t>
            </a:r>
            <a:endParaRPr lang="en-US" dirty="0"/>
          </a:p>
          <a:p>
            <a:r>
              <a:rPr lang="en-US" dirty="0" smtClean="0"/>
              <a:t>A layperson appointed as a guardian of the person or guardian of the estate is not required to e-file</a:t>
            </a:r>
          </a:p>
          <a:p>
            <a:pPr lvl="1"/>
            <a:r>
              <a:rPr lang="en-US" dirty="0" smtClean="0">
                <a:latin typeface="Segoe UI Symbol" panose="020B0502040204020203" pitchFamily="34" charset="0"/>
                <a:ea typeface="Segoe UI Symbol" panose="020B0502040204020203" pitchFamily="34" charset="0"/>
              </a:rPr>
              <a:t>However, once opted in as an e-filing party, you are subject to the e-filing rules and procedures and should not be submitting filings in paper form unless you have withdrawn from the e-filing system</a:t>
            </a:r>
          </a:p>
          <a:p>
            <a:pPr lvl="1"/>
            <a:r>
              <a:rPr lang="en-US" dirty="0" smtClean="0">
                <a:latin typeface="Segoe UI Symbol" panose="020B0502040204020203" pitchFamily="34" charset="0"/>
                <a:ea typeface="Segoe UI Symbol" panose="020B0502040204020203" pitchFamily="34" charset="0"/>
              </a:rPr>
              <a:t>Once opted in, the e-filing system will be how you receive notice and other documents relevant to your ward’s case</a:t>
            </a:r>
            <a:endParaRPr lang="en-US" dirty="0">
              <a:latin typeface="Segoe UI Symbol" panose="020B0502040204020203" pitchFamily="34" charset="0"/>
              <a:ea typeface="Segoe UI Symbol" panose="020B0502040204020203" pitchFamily="34" charset="0"/>
            </a:endParaRPr>
          </a:p>
          <a:p>
            <a:pPr lvl="2"/>
            <a:endParaRPr lang="en-US" dirty="0" smtClean="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820327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4191"/>
          </a:xfrm>
        </p:spPr>
        <p:txBody>
          <a:bodyPr/>
          <a:lstStyle/>
          <a:p>
            <a:r>
              <a:rPr lang="en-US" sz="3500" dirty="0" smtClean="0"/>
              <a:t>“Self-Represented Party vs. Non-party Filer”</a:t>
            </a:r>
            <a:endParaRPr lang="en-US" sz="3500" dirty="0"/>
          </a:p>
        </p:txBody>
      </p:sp>
      <p:sp>
        <p:nvSpPr>
          <p:cNvPr id="3" name="Content Placeholder 2"/>
          <p:cNvSpPr>
            <a:spLocks noGrp="1"/>
          </p:cNvSpPr>
          <p:nvPr>
            <p:ph idx="1"/>
          </p:nvPr>
        </p:nvSpPr>
        <p:spPr>
          <a:xfrm>
            <a:off x="1104293" y="1570779"/>
            <a:ext cx="8946541" cy="4195481"/>
          </a:xfrm>
        </p:spPr>
        <p:txBody>
          <a:bodyPr>
            <a:normAutofit fontScale="85000" lnSpcReduction="20000"/>
          </a:bodyPr>
          <a:lstStyle/>
          <a:p>
            <a:r>
              <a:rPr lang="en-US" dirty="0" smtClean="0"/>
              <a:t>Self-Represented Party—a self represented litigant not filing on behalf of a business or corporation</a:t>
            </a:r>
          </a:p>
          <a:p>
            <a:pPr lvl="1"/>
            <a:r>
              <a:rPr lang="en-US" dirty="0" smtClean="0"/>
              <a:t>This type of account will give you notice of case activity and access to case documents</a:t>
            </a:r>
          </a:p>
          <a:p>
            <a:pPr lvl="2"/>
            <a:r>
              <a:rPr lang="en-US" dirty="0" smtClean="0"/>
              <a:t>You will be able to view prior orders, GAL Bills, correspondence filed with the court, issued letters of guardianship, etc.</a:t>
            </a:r>
          </a:p>
          <a:p>
            <a:pPr lvl="2"/>
            <a:r>
              <a:rPr lang="en-US" dirty="0" smtClean="0"/>
              <a:t>Exceptions: confidential documents filed with the court (i.e. doctor’s reports)</a:t>
            </a:r>
          </a:p>
          <a:p>
            <a:pPr lvl="1"/>
            <a:r>
              <a:rPr lang="en-US" dirty="0" smtClean="0"/>
              <a:t> “Opt-in” fee:  $20.00 (if you are a guardian for more than one ward, there is a fee for each case)</a:t>
            </a:r>
          </a:p>
          <a:p>
            <a:pPr lvl="2"/>
            <a:endParaRPr lang="en-US" dirty="0" smtClean="0"/>
          </a:p>
          <a:p>
            <a:r>
              <a:rPr lang="en-US" dirty="0" smtClean="0"/>
              <a:t>Non-party Filer—an individual or agency filing reports, letters, administrative agency records and return of service.</a:t>
            </a:r>
          </a:p>
          <a:p>
            <a:pPr lvl="1"/>
            <a:r>
              <a:rPr lang="en-US" dirty="0" smtClean="0"/>
              <a:t>This type of account will not give you notices of case activity or access to case documents</a:t>
            </a:r>
          </a:p>
          <a:p>
            <a:pPr lvl="1"/>
            <a:r>
              <a:rPr lang="en-US" dirty="0" smtClean="0"/>
              <a:t>No “Opt-in” fee</a:t>
            </a:r>
            <a:endParaRPr lang="en-US" dirty="0"/>
          </a:p>
        </p:txBody>
      </p:sp>
    </p:spTree>
    <p:extLst>
      <p:ext uri="{BB962C8B-B14F-4D97-AF65-F5344CB8AC3E}">
        <p14:creationId xmlns:p14="http://schemas.microsoft.com/office/powerpoint/2010/main" val="224891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4191"/>
          </a:xfrm>
        </p:spPr>
        <p:txBody>
          <a:bodyPr/>
          <a:lstStyle/>
          <a:p>
            <a:r>
              <a:rPr lang="en-US" dirty="0" smtClean="0"/>
              <a:t>Creating an E-filing Account</a:t>
            </a:r>
            <a:endParaRPr lang="en-US" dirty="0"/>
          </a:p>
        </p:txBody>
      </p:sp>
      <p:sp>
        <p:nvSpPr>
          <p:cNvPr id="3" name="Content Placeholder 2"/>
          <p:cNvSpPr>
            <a:spLocks noGrp="1"/>
          </p:cNvSpPr>
          <p:nvPr>
            <p:ph idx="1"/>
          </p:nvPr>
        </p:nvSpPr>
        <p:spPr>
          <a:xfrm>
            <a:off x="1104293" y="1396212"/>
            <a:ext cx="8946541" cy="4195481"/>
          </a:xfrm>
        </p:spPr>
        <p:txBody>
          <a:bodyPr>
            <a:normAutofit fontScale="92500" lnSpcReduction="10000"/>
          </a:bodyPr>
          <a:lstStyle/>
          <a:p>
            <a:r>
              <a:rPr lang="en-US" dirty="0" smtClean="0"/>
              <a:t>E-filing website:  http://efiling.wicourts.gov</a:t>
            </a:r>
          </a:p>
          <a:p>
            <a:pPr marL="0" indent="0">
              <a:buNone/>
            </a:pPr>
            <a:endParaRPr lang="en-US" dirty="0" smtClean="0"/>
          </a:p>
          <a:p>
            <a:r>
              <a:rPr lang="en-US" dirty="0" smtClean="0"/>
              <a:t>Required information to create an account</a:t>
            </a:r>
          </a:p>
          <a:p>
            <a:pPr lvl="1"/>
            <a:r>
              <a:rPr lang="en-US" dirty="0" smtClean="0"/>
              <a:t>Username and password</a:t>
            </a:r>
          </a:p>
          <a:p>
            <a:pPr lvl="1"/>
            <a:r>
              <a:rPr lang="en-US" dirty="0" smtClean="0"/>
              <a:t>Name and address</a:t>
            </a:r>
          </a:p>
          <a:p>
            <a:pPr lvl="1"/>
            <a:r>
              <a:rPr lang="en-US" dirty="0" smtClean="0"/>
              <a:t>E-mail address</a:t>
            </a:r>
          </a:p>
          <a:p>
            <a:pPr lvl="1"/>
            <a:r>
              <a:rPr lang="en-US" dirty="0" smtClean="0"/>
              <a:t>Mobile phone number</a:t>
            </a:r>
          </a:p>
          <a:p>
            <a:pPr lvl="1"/>
            <a:r>
              <a:rPr lang="en-US" dirty="0" smtClean="0"/>
              <a:t>Designate what type of account—”Self-represented party” vs. “Non-party filer”</a:t>
            </a:r>
          </a:p>
          <a:p>
            <a:pPr marL="457200" lvl="1" indent="0">
              <a:buNone/>
            </a:pPr>
            <a:endParaRPr lang="en-US" dirty="0" smtClean="0"/>
          </a:p>
          <a:p>
            <a:r>
              <a:rPr lang="en-US" dirty="0" smtClean="0"/>
              <a:t>“Creating an </a:t>
            </a:r>
            <a:r>
              <a:rPr lang="en-US" dirty="0" err="1" smtClean="0"/>
              <a:t>eCourts</a:t>
            </a:r>
            <a:r>
              <a:rPr lang="en-US" dirty="0" smtClean="0"/>
              <a:t> Account” available on the Wisconsin Court System website with step by step instructions and a video tutorial</a:t>
            </a: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139784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Opting in as a self-represented party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Login with user ID and Password</a:t>
            </a:r>
          </a:p>
          <a:p>
            <a:r>
              <a:rPr lang="en-US" dirty="0" smtClean="0"/>
              <a:t>Click “Opt in as an electronic party”</a:t>
            </a:r>
            <a:r>
              <a:rPr lang="en-US" dirty="0"/>
              <a:t> </a:t>
            </a:r>
            <a:r>
              <a:rPr lang="en-US" dirty="0" smtClean="0"/>
              <a:t>along bottom of the page or “Opt in” along the top of the page</a:t>
            </a:r>
          </a:p>
          <a:p>
            <a:r>
              <a:rPr lang="en-US" dirty="0" smtClean="0"/>
              <a:t>Enter the County, Case Number, and “Opt-in” code</a:t>
            </a:r>
          </a:p>
          <a:p>
            <a:pPr lvl="1"/>
            <a:r>
              <a:rPr lang="en-US" dirty="0" smtClean="0"/>
              <a:t>This code is generated by the probate office—the probate office will not provide this over the phone; this code will only be provided in person upon presentation of a valid ID or by mail</a:t>
            </a:r>
          </a:p>
          <a:p>
            <a:r>
              <a:rPr lang="en-US" dirty="0" smtClean="0"/>
              <a:t>In the drop down menu you will select yourself – as the court appointed guardian you should be listed as a party, if not, please contact the probate office to make sure you have been added</a:t>
            </a:r>
          </a:p>
          <a:p>
            <a:r>
              <a:rPr lang="en-US" dirty="0" smtClean="0"/>
              <a:t>Click save to proceed to payment screen</a:t>
            </a:r>
            <a:r>
              <a:rPr lang="en-US" dirty="0"/>
              <a:t> </a:t>
            </a:r>
            <a:endParaRPr lang="en-US" dirty="0" smtClean="0"/>
          </a:p>
          <a:p>
            <a:r>
              <a:rPr lang="en-US" dirty="0" smtClean="0"/>
              <a:t>Pay the Opt-in fee</a:t>
            </a:r>
          </a:p>
          <a:p>
            <a:r>
              <a:rPr lang="en-US" dirty="0" smtClean="0"/>
              <a:t>Opt-in request will be sent to the Court and you will receive an email from the Court if successful</a:t>
            </a:r>
          </a:p>
          <a:p>
            <a:pPr lvl="1"/>
            <a:r>
              <a:rPr lang="en-US" dirty="0" smtClean="0"/>
              <a:t>requests CANNOT be processed without the payment submitted</a:t>
            </a:r>
            <a:endParaRPr lang="en-US" dirty="0"/>
          </a:p>
        </p:txBody>
      </p:sp>
    </p:spTree>
    <p:extLst>
      <p:ext uri="{BB962C8B-B14F-4D97-AF65-F5344CB8AC3E}">
        <p14:creationId xmlns:p14="http://schemas.microsoft.com/office/powerpoint/2010/main" val="4244901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52627"/>
          </a:xfrm>
        </p:spPr>
        <p:txBody>
          <a:bodyPr/>
          <a:lstStyle/>
          <a:p>
            <a:r>
              <a:rPr lang="en-US" dirty="0" smtClean="0"/>
              <a:t>Navigating the Case File</a:t>
            </a:r>
            <a:endParaRPr lang="en-US" dirty="0"/>
          </a:p>
        </p:txBody>
      </p:sp>
      <p:sp>
        <p:nvSpPr>
          <p:cNvPr id="3" name="Content Placeholder 2"/>
          <p:cNvSpPr>
            <a:spLocks noGrp="1"/>
          </p:cNvSpPr>
          <p:nvPr>
            <p:ph idx="1"/>
          </p:nvPr>
        </p:nvSpPr>
        <p:spPr>
          <a:xfrm>
            <a:off x="1104293" y="1304773"/>
            <a:ext cx="8946541" cy="4195481"/>
          </a:xfrm>
        </p:spPr>
        <p:txBody>
          <a:bodyPr/>
          <a:lstStyle/>
          <a:p>
            <a:r>
              <a:rPr lang="en-US" dirty="0" smtClean="0"/>
              <a:t>Once opted in you should be able to view any documents that have been scanned into the e-filing system:</a:t>
            </a:r>
          </a:p>
          <a:p>
            <a:pPr lvl="1"/>
            <a:r>
              <a:rPr lang="en-US" dirty="0" smtClean="0"/>
              <a:t>Excludes documents that have not been scanned</a:t>
            </a:r>
          </a:p>
          <a:p>
            <a:pPr lvl="1"/>
            <a:r>
              <a:rPr lang="en-US" dirty="0" smtClean="0"/>
              <a:t>Exclude confidential documents</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690" y="2915376"/>
            <a:ext cx="8180953" cy="3832766"/>
          </a:xfrm>
          <a:prstGeom prst="rect">
            <a:avLst/>
          </a:prstGeom>
        </p:spPr>
      </p:pic>
    </p:spTree>
    <p:extLst>
      <p:ext uri="{BB962C8B-B14F-4D97-AF65-F5344CB8AC3E}">
        <p14:creationId xmlns:p14="http://schemas.microsoft.com/office/powerpoint/2010/main" val="3126709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Filing new documents</a:t>
            </a:r>
            <a:endParaRPr lang="en-US" dirty="0"/>
          </a:p>
        </p:txBody>
      </p:sp>
      <p:sp>
        <p:nvSpPr>
          <p:cNvPr id="3" name="Content Placeholder 2"/>
          <p:cNvSpPr>
            <a:spLocks noGrp="1"/>
          </p:cNvSpPr>
          <p:nvPr>
            <p:ph idx="1"/>
          </p:nvPr>
        </p:nvSpPr>
        <p:spPr/>
        <p:txBody>
          <a:bodyPr>
            <a:normAutofit lnSpcReduction="10000"/>
          </a:bodyPr>
          <a:lstStyle/>
          <a:p>
            <a:r>
              <a:rPr lang="en-US" dirty="0" smtClean="0"/>
              <a:t>Document Requirements</a:t>
            </a:r>
          </a:p>
          <a:p>
            <a:pPr lvl="1"/>
            <a:r>
              <a:rPr lang="en-US" dirty="0" smtClean="0"/>
              <a:t>Must be formatted as either a PDF or a Microsoft Word document (must be Word 2007 or newer)</a:t>
            </a:r>
          </a:p>
          <a:p>
            <a:pPr lvl="1"/>
            <a:r>
              <a:rPr lang="en-US" dirty="0" smtClean="0"/>
              <a:t>Must have a ½” margin on top to allow space for court-applied document header</a:t>
            </a:r>
          </a:p>
          <a:p>
            <a:pPr lvl="1"/>
            <a:r>
              <a:rPr lang="en-US" dirty="0" smtClean="0"/>
              <a:t>Upper right corner (2” x 2” square) must be blank to allow space for the filing stamp</a:t>
            </a:r>
          </a:p>
          <a:p>
            <a:pPr lvl="1"/>
            <a:r>
              <a:rPr lang="en-US" dirty="0" smtClean="0"/>
              <a:t>Use standard fonts in preparing documents (i.e. Calibri, Times New Roman, Arial, etc.)</a:t>
            </a:r>
          </a:p>
          <a:p>
            <a:pPr lvl="1"/>
            <a:r>
              <a:rPr lang="en-US" dirty="0" smtClean="0"/>
              <a:t>Documents that require a court signature must leave a 3” margin at the top of the document</a:t>
            </a:r>
          </a:p>
          <a:p>
            <a:pPr lvl="1"/>
            <a:r>
              <a:rPr lang="en-US" dirty="0" smtClean="0"/>
              <a:t>Documents submitted may not exceed 10 MB in size (if they do, you must break it up into smaller files)</a:t>
            </a:r>
          </a:p>
          <a:p>
            <a:pPr lvl="1"/>
            <a:endParaRPr lang="en-US" dirty="0" smtClean="0"/>
          </a:p>
          <a:p>
            <a:pPr lvl="1"/>
            <a:endParaRPr lang="en-US" dirty="0"/>
          </a:p>
        </p:txBody>
      </p:sp>
    </p:spTree>
    <p:extLst>
      <p:ext uri="{BB962C8B-B14F-4D97-AF65-F5344CB8AC3E}">
        <p14:creationId xmlns:p14="http://schemas.microsoft.com/office/powerpoint/2010/main" val="298514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77566"/>
          </a:xfrm>
        </p:spPr>
        <p:txBody>
          <a:bodyPr/>
          <a:lstStyle/>
          <a:p>
            <a:r>
              <a:rPr lang="en-US" dirty="0" smtClean="0"/>
              <a:t>Filing New Documents</a:t>
            </a:r>
            <a:endParaRPr lang="en-US" dirty="0"/>
          </a:p>
        </p:txBody>
      </p:sp>
      <p:sp>
        <p:nvSpPr>
          <p:cNvPr id="3" name="Content Placeholder 2"/>
          <p:cNvSpPr>
            <a:spLocks noGrp="1"/>
          </p:cNvSpPr>
          <p:nvPr>
            <p:ph idx="1"/>
          </p:nvPr>
        </p:nvSpPr>
        <p:spPr>
          <a:xfrm>
            <a:off x="1104293" y="1462714"/>
            <a:ext cx="8946541" cy="4771831"/>
          </a:xfrm>
        </p:spPr>
        <p:txBody>
          <a:bodyPr/>
          <a:lstStyle/>
          <a:p>
            <a:r>
              <a:rPr lang="en-US" dirty="0" smtClean="0"/>
              <a:t>Most Common Documents filed by Guardians</a:t>
            </a:r>
          </a:p>
          <a:p>
            <a:pPr lvl="1"/>
            <a:r>
              <a:rPr lang="en-US" dirty="0" smtClean="0"/>
              <a:t>Written Letter to the Court</a:t>
            </a:r>
          </a:p>
          <a:p>
            <a:pPr lvl="1"/>
            <a:r>
              <a:rPr lang="en-US" dirty="0" smtClean="0"/>
              <a:t>Annual Account documents</a:t>
            </a:r>
          </a:p>
          <a:p>
            <a:pPr lvl="1"/>
            <a:r>
              <a:rPr lang="en-US" dirty="0" smtClean="0"/>
              <a:t>Annual Report on Condition of the Ward</a:t>
            </a:r>
          </a:p>
          <a:p>
            <a:pPr lvl="1"/>
            <a:r>
              <a:rPr lang="en-US" dirty="0" smtClean="0"/>
              <a:t>Outagamie County Probate Forms:</a:t>
            </a:r>
          </a:p>
          <a:p>
            <a:pPr lvl="2"/>
            <a:r>
              <a:rPr lang="en-US" dirty="0" smtClean="0"/>
              <a:t>Monthly Budget Expense Breakdown</a:t>
            </a:r>
          </a:p>
          <a:p>
            <a:pPr lvl="2"/>
            <a:r>
              <a:rPr lang="en-US" dirty="0" smtClean="0"/>
              <a:t>Petition and Approval for Guardian to Make Gifts/Donations</a:t>
            </a:r>
          </a:p>
          <a:p>
            <a:pPr lvl="2"/>
            <a:r>
              <a:rPr lang="en-US" dirty="0" smtClean="0"/>
              <a:t>Petition and Approval for Purchases Exceeding $500.00</a:t>
            </a:r>
          </a:p>
          <a:p>
            <a:pPr lvl="2"/>
            <a:r>
              <a:rPr lang="en-US" dirty="0" smtClean="0"/>
              <a:t>Petition for Mileage Reimbursement</a:t>
            </a:r>
          </a:p>
          <a:p>
            <a:pPr lvl="2"/>
            <a:r>
              <a:rPr lang="en-US" dirty="0" smtClean="0"/>
              <a:t>Petition for Vacation/Travel Expenses</a:t>
            </a:r>
          </a:p>
          <a:p>
            <a:r>
              <a:rPr lang="en-US" dirty="0" smtClean="0"/>
              <a:t>All annual account forms, annual report forms, and Outagamie Probate forms can be obtained online</a:t>
            </a:r>
          </a:p>
        </p:txBody>
      </p:sp>
    </p:spTree>
    <p:extLst>
      <p:ext uri="{BB962C8B-B14F-4D97-AF65-F5344CB8AC3E}">
        <p14:creationId xmlns:p14="http://schemas.microsoft.com/office/powerpoint/2010/main" val="9841349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
  <TotalTime>796</TotalTime>
  <Words>1701</Words>
  <Application>Microsoft Office PowerPoint</Application>
  <PresentationFormat>Widescreen</PresentationFormat>
  <Paragraphs>183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Segoe UI Symbol</vt:lpstr>
      <vt:lpstr>Wingdings 3</vt:lpstr>
      <vt:lpstr>Ion</vt:lpstr>
      <vt:lpstr>Wisconsin Court System E-filing Process</vt:lpstr>
      <vt:lpstr>GOALS</vt:lpstr>
      <vt:lpstr>E-filing Statute</vt:lpstr>
      <vt:lpstr>“Self-Represented Party vs. Non-party Filer”</vt:lpstr>
      <vt:lpstr>Creating an E-filing Account</vt:lpstr>
      <vt:lpstr>Opting in as a self-represented party</vt:lpstr>
      <vt:lpstr>Navigating the Case File</vt:lpstr>
      <vt:lpstr>Filing new documents</vt:lpstr>
      <vt:lpstr>Filing New Documents</vt:lpstr>
      <vt:lpstr>Annual Accounts and Annual Reports</vt:lpstr>
      <vt:lpstr>Annual Accounts and Annual Reports</vt:lpstr>
      <vt:lpstr>Annual Accounts and Annual Reports</vt:lpstr>
      <vt:lpstr>Annual Accounts and Annual Reports</vt:lpstr>
      <vt:lpstr>Annual Accounts and Annual Reports</vt:lpstr>
      <vt:lpstr>Annual Accounts and Annual Reports</vt:lpstr>
      <vt:lpstr>Annual Account and Annual Reports</vt:lpstr>
      <vt:lpstr>Annual Accounts and Annual Reports</vt:lpstr>
      <vt:lpstr>Filing Monthly Budgets, Requests to Spend $500, Gifting Requests, Mileage Requests, etc.</vt:lpstr>
      <vt:lpstr>Filing a Proposed Order</vt:lpstr>
      <vt:lpstr>Training Guides, Tutorials, and Resources</vt:lpstr>
      <vt:lpstr>Things to Remember</vt:lpstr>
    </vt:vector>
  </TitlesOfParts>
  <Company>CCAP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Court System</dc:title>
  <dc:creator>Brent Haroldson</dc:creator>
  <cp:lastModifiedBy>Brent Haroldson</cp:lastModifiedBy>
  <cp:revision>35</cp:revision>
  <dcterms:created xsi:type="dcterms:W3CDTF">2023-01-20T22:34:39Z</dcterms:created>
  <dcterms:modified xsi:type="dcterms:W3CDTF">2023-03-29T13:06:22Z</dcterms:modified>
</cp:coreProperties>
</file>